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98" r:id="rId8"/>
    <p:sldId id="299"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80" r:id="rId27"/>
    <p:sldId id="281" r:id="rId28"/>
    <p:sldId id="282" r:id="rId29"/>
    <p:sldId id="283" r:id="rId30"/>
    <p:sldId id="284"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Lst>
  <p:sldSz cx="18288000" cy="10287000"/>
  <p:notesSz cx="6858000" cy="9144000"/>
  <p:embeddedFontLst>
    <p:embeddedFont>
      <p:font typeface="Montserrat" panose="00000500000000000000" pitchFamily="2" charset="0"/>
      <p:regular r:id="rId44"/>
    </p:embeddedFont>
    <p:embeddedFont>
      <p:font typeface="Montserrat Bold" panose="00000800000000000000" charset="0"/>
      <p:regular r:id="rId45"/>
    </p:embeddedFont>
    <p:embeddedFont>
      <p:font typeface="Montserrat Classic Bold" panose="020B0604020202020204" charset="0"/>
      <p:regular r:id="rId46"/>
    </p:embeddedFont>
    <p:embeddedFont>
      <p:font typeface="Montserrat Ultra-Bold" panose="020B0604020202020204" charset="0"/>
      <p:regular r:id="rId4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5" d="100"/>
          <a:sy n="45" d="100"/>
        </p:scale>
        <p:origin x="1428"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4.fntdata"/><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3.fntdata"/><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04/11/2024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04/11/2024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04/11/2024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04/11/2024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04/11/2024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04/11/2024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13.svg"/><Relationship Id="rId7" Type="http://schemas.openxmlformats.org/officeDocument/2006/relationships/image" Target="../media/image6.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4.svg"/><Relationship Id="rId4" Type="http://schemas.openxmlformats.org/officeDocument/2006/relationships/image" Target="../media/image3.png"/></Relationships>
</file>

<file path=ppt/slides/_rels/slide13.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4.sv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6.sv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6.sv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6.sv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6.sv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6.sv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4.svg"/></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29.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7" Type="http://schemas.openxmlformats.org/officeDocument/2006/relationships/image" Target="../media/image6.sv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7.png"/></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1.png"/></Relationships>
</file>

<file path=ppt/slides/_rels/slide34.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43.png"/></Relationships>
</file>

<file path=ppt/slides/_rels/slide35.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25.svg"/><Relationship Id="rId7" Type="http://schemas.openxmlformats.org/officeDocument/2006/relationships/image" Target="../media/image27.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4.svg"/><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image" Target="../media/image46.svg"/><Relationship Id="rId7" Type="http://schemas.openxmlformats.org/officeDocument/2006/relationships/image" Target="../media/image6.svg"/><Relationship Id="rId2" Type="http://schemas.openxmlformats.org/officeDocument/2006/relationships/image" Target="../media/image45.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47.png"/><Relationship Id="rId5" Type="http://schemas.openxmlformats.org/officeDocument/2006/relationships/image" Target="../media/image4.svg"/><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9.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10.svg"/><Relationship Id="rId7" Type="http://schemas.openxmlformats.org/officeDocument/2006/relationships/image" Target="../media/image6.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25.svg"/><Relationship Id="rId7" Type="http://schemas.openxmlformats.org/officeDocument/2006/relationships/image" Target="../media/image13.sv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4.sv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6.sv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6.sv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10933550" cy="10287000"/>
          </a:xfrm>
          <a:prstGeom prst="rect">
            <a:avLst/>
          </a:prstGeom>
          <a:solidFill>
            <a:srgbClr val="598BCD"/>
          </a:solidFill>
        </p:spPr>
        <p:txBody>
          <a:bodyPr/>
          <a:lstStyle/>
          <a:p>
            <a:endParaRPr lang="en-US"/>
          </a:p>
        </p:txBody>
      </p:sp>
      <p:sp>
        <p:nvSpPr>
          <p:cNvPr id="3" name="Freeform 3"/>
          <p:cNvSpPr/>
          <p:nvPr/>
        </p:nvSpPr>
        <p:spPr>
          <a:xfrm>
            <a:off x="10100856" y="1251339"/>
            <a:ext cx="7901632" cy="5718806"/>
          </a:xfrm>
          <a:custGeom>
            <a:avLst/>
            <a:gdLst/>
            <a:ahLst/>
            <a:cxnLst/>
            <a:rect l="l" t="t" r="r" b="b"/>
            <a:pathLst>
              <a:path w="7901632" h="5718806">
                <a:moveTo>
                  <a:pt x="0" y="0"/>
                </a:moveTo>
                <a:lnTo>
                  <a:pt x="7901632" y="0"/>
                </a:lnTo>
                <a:lnTo>
                  <a:pt x="7901632" y="5718806"/>
                </a:lnTo>
                <a:lnTo>
                  <a:pt x="0" y="57188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76432" y="78549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6054168" y="9035661"/>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TextBox 6"/>
          <p:cNvSpPr txBox="1"/>
          <p:nvPr/>
        </p:nvSpPr>
        <p:spPr>
          <a:xfrm>
            <a:off x="1028700" y="1129027"/>
            <a:ext cx="9560797" cy="4643643"/>
          </a:xfrm>
          <a:prstGeom prst="rect">
            <a:avLst/>
          </a:prstGeom>
        </p:spPr>
        <p:txBody>
          <a:bodyPr lIns="0" tIns="0" rIns="0" bIns="0" rtlCol="0" anchor="t">
            <a:spAutoFit/>
          </a:bodyPr>
          <a:lstStyle/>
          <a:p>
            <a:pPr>
              <a:lnSpc>
                <a:spcPts val="6006"/>
              </a:lnSpc>
            </a:pPr>
            <a:r>
              <a:rPr lang="en-US" sz="6600">
                <a:solidFill>
                  <a:srgbClr val="FFFFFF"/>
                </a:solidFill>
                <a:latin typeface="Montserrat Ultra-Bold"/>
              </a:rPr>
              <a:t>PHÂN TÍCH, DỰ ĐOÁN CHẤT LƯỢNG KHÔNG KHÍ TẠI DELHI </a:t>
            </a:r>
          </a:p>
          <a:p>
            <a:pPr>
              <a:lnSpc>
                <a:spcPts val="6006"/>
              </a:lnSpc>
            </a:pPr>
            <a:r>
              <a:rPr lang="en-US" sz="6600">
                <a:solidFill>
                  <a:srgbClr val="FFFFFF"/>
                </a:solidFill>
                <a:latin typeface="Montserrat Ultra-Bold"/>
              </a:rPr>
              <a:t>thông qua các mô hình học máy</a:t>
            </a:r>
          </a:p>
        </p:txBody>
      </p:sp>
      <p:sp>
        <p:nvSpPr>
          <p:cNvPr id="7" name="AutoShape 7"/>
          <p:cNvSpPr/>
          <p:nvPr/>
        </p:nvSpPr>
        <p:spPr>
          <a:xfrm>
            <a:off x="1028700" y="6617720"/>
            <a:ext cx="3574995" cy="0"/>
          </a:xfrm>
          <a:prstGeom prst="line">
            <a:avLst/>
          </a:prstGeom>
          <a:ln w="704850" cap="rnd">
            <a:solidFill>
              <a:srgbClr val="FFFFFF"/>
            </a:solidFill>
            <a:prstDash val="solid"/>
            <a:headEnd type="none" w="sm" len="sm"/>
            <a:tailEnd type="none" w="sm" len="sm"/>
          </a:ln>
        </p:spPr>
        <p:txBody>
          <a:bodyPr/>
          <a:lstStyle/>
          <a:p>
            <a:endParaRPr lang="en-US"/>
          </a:p>
        </p:txBody>
      </p:sp>
      <p:sp>
        <p:nvSpPr>
          <p:cNvPr id="8" name="TextBox 8"/>
          <p:cNvSpPr txBox="1"/>
          <p:nvPr/>
        </p:nvSpPr>
        <p:spPr>
          <a:xfrm>
            <a:off x="1426338" y="6547940"/>
            <a:ext cx="2779718" cy="353757"/>
          </a:xfrm>
          <a:prstGeom prst="rect">
            <a:avLst/>
          </a:prstGeom>
        </p:spPr>
        <p:txBody>
          <a:bodyPr lIns="0" tIns="0" rIns="0" bIns="0" rtlCol="0" anchor="t">
            <a:spAutoFit/>
          </a:bodyPr>
          <a:lstStyle/>
          <a:p>
            <a:pPr algn="ctr">
              <a:lnSpc>
                <a:spcPts val="2547"/>
              </a:lnSpc>
            </a:pPr>
            <a:r>
              <a:rPr lang="en-US" sz="3068" dirty="0">
                <a:solidFill>
                  <a:srgbClr val="598BCD"/>
                </a:solidFill>
                <a:latin typeface="Montserrat Ultra-Bold"/>
              </a:rPr>
              <a:t>NHÓM 2</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00850" y="-67284"/>
            <a:ext cx="12287150" cy="10287000"/>
          </a:xfrm>
          <a:prstGeom prst="rect">
            <a:avLst/>
          </a:prstGeom>
          <a:solidFill>
            <a:srgbClr val="598BCD"/>
          </a:solidFill>
        </p:spPr>
        <p:txBody>
          <a:bodyPr/>
          <a:lstStyle/>
          <a:p>
            <a:endParaRPr lang="en-US"/>
          </a:p>
        </p:txBody>
      </p:sp>
      <p:sp>
        <p:nvSpPr>
          <p:cNvPr id="3" name="AutoShape 3"/>
          <p:cNvSpPr/>
          <p:nvPr/>
        </p:nvSpPr>
        <p:spPr>
          <a:xfrm>
            <a:off x="0" y="7876935"/>
            <a:ext cx="1711153" cy="2410065"/>
          </a:xfrm>
          <a:prstGeom prst="rect">
            <a:avLst/>
          </a:prstGeom>
          <a:solidFill>
            <a:srgbClr val="598BCD"/>
          </a:solidFill>
        </p:spPr>
        <p:txBody>
          <a:bodyPr/>
          <a:lstStyle/>
          <a:p>
            <a:endParaRPr lang="en-US"/>
          </a:p>
        </p:txBody>
      </p:sp>
      <p:sp>
        <p:nvSpPr>
          <p:cNvPr id="4" name="Freeform 4"/>
          <p:cNvSpPr/>
          <p:nvPr/>
        </p:nvSpPr>
        <p:spPr>
          <a:xfrm>
            <a:off x="0" y="4121176"/>
            <a:ext cx="6436759" cy="4674696"/>
          </a:xfrm>
          <a:custGeom>
            <a:avLst/>
            <a:gdLst/>
            <a:ahLst/>
            <a:cxnLst/>
            <a:rect l="l" t="t" r="r" b="b"/>
            <a:pathLst>
              <a:path w="6436759" h="4674696">
                <a:moveTo>
                  <a:pt x="0" y="0"/>
                </a:moveTo>
                <a:lnTo>
                  <a:pt x="6436759" y="0"/>
                </a:lnTo>
                <a:lnTo>
                  <a:pt x="6436759" y="4674697"/>
                </a:lnTo>
                <a:lnTo>
                  <a:pt x="0" y="4674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6436759" y="315305"/>
            <a:ext cx="6920537" cy="705321"/>
          </a:xfrm>
          <a:prstGeom prst="rect">
            <a:avLst/>
          </a:prstGeom>
        </p:spPr>
        <p:txBody>
          <a:bodyPr lIns="0" tIns="0" rIns="0" bIns="0" rtlCol="0" anchor="t">
            <a:spAutoFit/>
          </a:bodyPr>
          <a:lstStyle/>
          <a:p>
            <a:pPr>
              <a:lnSpc>
                <a:spcPts val="5475"/>
              </a:lnSpc>
            </a:pPr>
            <a:r>
              <a:rPr lang="en-US" sz="5264" dirty="0">
                <a:solidFill>
                  <a:srgbClr val="FFFFFF"/>
                </a:solidFill>
                <a:latin typeface="Montserrat Classic Bold"/>
              </a:rPr>
              <a:t>1.1.</a:t>
            </a:r>
            <a:r>
              <a:rPr lang="vi-VN" sz="5264" dirty="0">
                <a:solidFill>
                  <a:srgbClr val="FFFFFF"/>
                </a:solidFill>
                <a:latin typeface="Montserrat Classic Bold"/>
              </a:rPr>
              <a:t> </a:t>
            </a:r>
            <a:r>
              <a:rPr lang="en-US" sz="5264" dirty="0" err="1">
                <a:solidFill>
                  <a:srgbClr val="FFFFFF"/>
                </a:solidFill>
                <a:latin typeface="Montserrat Classic Bold"/>
              </a:rPr>
              <a:t>Tập</a:t>
            </a:r>
            <a:r>
              <a:rPr lang="en-US" sz="5264" dirty="0">
                <a:solidFill>
                  <a:srgbClr val="FFFFFF"/>
                </a:solidFill>
                <a:latin typeface="Montserrat Classic Bold"/>
              </a:rPr>
              <a:t> </a:t>
            </a:r>
            <a:r>
              <a:rPr lang="en-US" sz="5264" dirty="0" err="1">
                <a:solidFill>
                  <a:srgbClr val="FFFFFF"/>
                </a:solidFill>
                <a:latin typeface="Montserrat Classic Bold"/>
              </a:rPr>
              <a:t>dữ</a:t>
            </a:r>
            <a:r>
              <a:rPr lang="en-US" sz="5264" dirty="0">
                <a:solidFill>
                  <a:srgbClr val="FFFFFF"/>
                </a:solidFill>
                <a:latin typeface="Montserrat Classic Bold"/>
              </a:rPr>
              <a:t> </a:t>
            </a:r>
            <a:r>
              <a:rPr lang="en-US" sz="5264" dirty="0" err="1">
                <a:solidFill>
                  <a:srgbClr val="FFFFFF"/>
                </a:solidFill>
                <a:latin typeface="Montserrat Classic Bold"/>
              </a:rPr>
              <a:t>liệu</a:t>
            </a:r>
            <a:endParaRPr lang="en-US" sz="5264" dirty="0">
              <a:solidFill>
                <a:srgbClr val="FFFFFF"/>
              </a:solidFill>
              <a:latin typeface="Montserrat Classic Bold"/>
            </a:endParaRPr>
          </a:p>
        </p:txBody>
      </p:sp>
      <p:sp>
        <p:nvSpPr>
          <p:cNvPr id="7" name="TextBox 7"/>
          <p:cNvSpPr txBox="1"/>
          <p:nvPr/>
        </p:nvSpPr>
        <p:spPr>
          <a:xfrm>
            <a:off x="6579929" y="1772925"/>
            <a:ext cx="11673329" cy="580390"/>
          </a:xfrm>
          <a:prstGeom prst="rect">
            <a:avLst/>
          </a:prstGeom>
        </p:spPr>
        <p:txBody>
          <a:bodyPr lIns="0" tIns="0" rIns="0" bIns="0" rtlCol="0" anchor="t">
            <a:spAutoFit/>
          </a:bodyPr>
          <a:lstStyle/>
          <a:p>
            <a:pPr algn="just">
              <a:lnSpc>
                <a:spcPts val="4759"/>
              </a:lnSpc>
            </a:pPr>
            <a:r>
              <a:rPr lang="en-US" sz="3399">
                <a:solidFill>
                  <a:srgbClr val="FFFFFF"/>
                </a:solidFill>
                <a:latin typeface="Montserrat Bold"/>
              </a:rPr>
              <a:t>1.1.3.Mục đích sử dụng và ứng dụng của tập dữ liệu </a:t>
            </a:r>
          </a:p>
        </p:txBody>
      </p:sp>
      <p:sp>
        <p:nvSpPr>
          <p:cNvPr id="8" name="TextBox 8"/>
          <p:cNvSpPr txBox="1"/>
          <p:nvPr/>
        </p:nvSpPr>
        <p:spPr>
          <a:xfrm>
            <a:off x="7573886" y="2925323"/>
            <a:ext cx="9685414" cy="9671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Đánh giá và cung cấp thông tin về chất lượng không khí tại một số địa điểm cụ thể</a:t>
            </a:r>
          </a:p>
        </p:txBody>
      </p:sp>
      <p:sp>
        <p:nvSpPr>
          <p:cNvPr id="9" name="TextBox 9"/>
          <p:cNvSpPr txBox="1"/>
          <p:nvPr/>
        </p:nvSpPr>
        <p:spPr>
          <a:xfrm>
            <a:off x="7573886" y="4073551"/>
            <a:ext cx="10028197" cy="9671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Dự đoán và phòng ngừa ô nhiễm không khí phân tích xu hướng và biến động </a:t>
            </a:r>
          </a:p>
        </p:txBody>
      </p:sp>
      <p:sp>
        <p:nvSpPr>
          <p:cNvPr id="10" name="TextBox 10"/>
          <p:cNvSpPr txBox="1"/>
          <p:nvPr/>
        </p:nvSpPr>
        <p:spPr>
          <a:xfrm>
            <a:off x="7573886" y="5221631"/>
            <a:ext cx="10376913"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Sử dụng trong nghiên cứu y tế và môi trường</a:t>
            </a:r>
          </a:p>
        </p:txBody>
      </p:sp>
      <p:sp>
        <p:nvSpPr>
          <p:cNvPr id="11" name="TextBox 11"/>
          <p:cNvSpPr txBox="1"/>
          <p:nvPr/>
        </p:nvSpPr>
        <p:spPr>
          <a:xfrm>
            <a:off x="7573886" y="5986720"/>
            <a:ext cx="10376913" cy="9671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sử dụng để so sánh với các tiêu chuẩn và quy định về chất lượng không khí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679577"/>
            <a:ext cx="18288000" cy="2607423"/>
          </a:xfrm>
          <a:prstGeom prst="rect">
            <a:avLst/>
          </a:prstGeom>
          <a:solidFill>
            <a:srgbClr val="598BCD"/>
          </a:solidFill>
        </p:spPr>
        <p:txBody>
          <a:bodyPr/>
          <a:lstStyle/>
          <a:p>
            <a:endParaRPr lang="en-US"/>
          </a:p>
        </p:txBody>
      </p:sp>
      <p:sp>
        <p:nvSpPr>
          <p:cNvPr id="3" name="AutoShape 3"/>
          <p:cNvSpPr/>
          <p:nvPr/>
        </p:nvSpPr>
        <p:spPr>
          <a:xfrm>
            <a:off x="16576847" y="0"/>
            <a:ext cx="1711153" cy="2410065"/>
          </a:xfrm>
          <a:prstGeom prst="rect">
            <a:avLst/>
          </a:prstGeom>
          <a:solidFill>
            <a:srgbClr val="598BCD"/>
          </a:solidFill>
        </p:spPr>
        <p:txBody>
          <a:bodyPr/>
          <a:lstStyle/>
          <a:p>
            <a:endParaRPr lang="en-US"/>
          </a:p>
        </p:txBody>
      </p:sp>
      <p:sp>
        <p:nvSpPr>
          <p:cNvPr id="4" name="Freeform 4"/>
          <p:cNvSpPr/>
          <p:nvPr/>
        </p:nvSpPr>
        <p:spPr>
          <a:xfrm>
            <a:off x="652862" y="1482518"/>
            <a:ext cx="9357142" cy="7321963"/>
          </a:xfrm>
          <a:custGeom>
            <a:avLst/>
            <a:gdLst/>
            <a:ahLst/>
            <a:cxnLst/>
            <a:rect l="l" t="t" r="r" b="b"/>
            <a:pathLst>
              <a:path w="9357142" h="7321963">
                <a:moveTo>
                  <a:pt x="0" y="0"/>
                </a:moveTo>
                <a:lnTo>
                  <a:pt x="9357141" y="0"/>
                </a:lnTo>
                <a:lnTo>
                  <a:pt x="9357141" y="7321964"/>
                </a:lnTo>
                <a:lnTo>
                  <a:pt x="0" y="73219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TextBox 5"/>
          <p:cNvSpPr txBox="1"/>
          <p:nvPr/>
        </p:nvSpPr>
        <p:spPr>
          <a:xfrm>
            <a:off x="10782568" y="1983092"/>
            <a:ext cx="6068180"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1.2.Các mô hình học máy</a:t>
            </a:r>
          </a:p>
        </p:txBody>
      </p:sp>
      <p:sp>
        <p:nvSpPr>
          <p:cNvPr id="6" name="TextBox 6"/>
          <p:cNvSpPr txBox="1"/>
          <p:nvPr/>
        </p:nvSpPr>
        <p:spPr>
          <a:xfrm>
            <a:off x="10782568" y="3671570"/>
            <a:ext cx="6068180" cy="2114550"/>
          </a:xfrm>
          <a:prstGeom prst="rect">
            <a:avLst/>
          </a:prstGeom>
        </p:spPr>
        <p:txBody>
          <a:bodyPr lIns="0" tIns="0" rIns="0" bIns="0" rtlCol="0" anchor="t">
            <a:spAutoFit/>
          </a:bodyPr>
          <a:lstStyle/>
          <a:p>
            <a:pPr marL="647702" lvl="1" indent="-323851" algn="just">
              <a:lnSpc>
                <a:spcPts val="4200"/>
              </a:lnSpc>
              <a:buFont typeface="Arial"/>
              <a:buChar char="•"/>
            </a:pPr>
            <a:r>
              <a:rPr lang="en-US" sz="3000">
                <a:solidFill>
                  <a:srgbClr val="000000"/>
                </a:solidFill>
                <a:latin typeface="Montserrat Bold"/>
              </a:rPr>
              <a:t>Random Forest</a:t>
            </a:r>
          </a:p>
          <a:p>
            <a:pPr marL="647702" lvl="1" indent="-323851" algn="just">
              <a:lnSpc>
                <a:spcPts val="4200"/>
              </a:lnSpc>
              <a:buFont typeface="Arial"/>
              <a:buChar char="•"/>
            </a:pPr>
            <a:r>
              <a:rPr lang="en-US" sz="3000">
                <a:solidFill>
                  <a:srgbClr val="000000"/>
                </a:solidFill>
                <a:latin typeface="Montserrat Bold"/>
              </a:rPr>
              <a:t>Decision Tree</a:t>
            </a:r>
          </a:p>
          <a:p>
            <a:pPr marL="647702" lvl="1" indent="-323851" algn="just">
              <a:lnSpc>
                <a:spcPts val="4200"/>
              </a:lnSpc>
              <a:buFont typeface="Arial"/>
              <a:buChar char="•"/>
            </a:pPr>
            <a:r>
              <a:rPr lang="en-US" sz="3000">
                <a:solidFill>
                  <a:srgbClr val="000000"/>
                </a:solidFill>
                <a:latin typeface="Montserrat Bold"/>
              </a:rPr>
              <a:t>Supported Vector Machine</a:t>
            </a:r>
          </a:p>
          <a:p>
            <a:pPr marL="647702" lvl="1" indent="-323851" algn="just">
              <a:lnSpc>
                <a:spcPts val="4200"/>
              </a:lnSpc>
              <a:buFont typeface="Arial"/>
              <a:buChar char="•"/>
            </a:pPr>
            <a:r>
              <a:rPr lang="en-US" sz="3000">
                <a:solidFill>
                  <a:srgbClr val="000000"/>
                </a:solidFill>
                <a:latin typeface="Montserrat Bold"/>
              </a:rPr>
              <a:t>K-Nearest Neighbors</a:t>
            </a:r>
          </a:p>
        </p:txBody>
      </p:sp>
      <p:sp>
        <p:nvSpPr>
          <p:cNvPr id="7" name="Freeform 7"/>
          <p:cNvSpPr/>
          <p:nvPr/>
        </p:nvSpPr>
        <p:spPr>
          <a:xfrm>
            <a:off x="15974281" y="8983288"/>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804482"/>
            <a:ext cx="18288000" cy="1482518"/>
          </a:xfrm>
          <a:prstGeom prst="rect">
            <a:avLst/>
          </a:prstGeom>
          <a:solidFill>
            <a:srgbClr val="598BCD"/>
          </a:solidFill>
        </p:spPr>
        <p:txBody>
          <a:bodyPr/>
          <a:lstStyle/>
          <a:p>
            <a:endParaRPr lang="en-US"/>
          </a:p>
        </p:txBody>
      </p:sp>
      <p:sp>
        <p:nvSpPr>
          <p:cNvPr id="3" name="AutoShape 3"/>
          <p:cNvSpPr/>
          <p:nvPr/>
        </p:nvSpPr>
        <p:spPr>
          <a:xfrm>
            <a:off x="16576847" y="0"/>
            <a:ext cx="1711153" cy="2410065"/>
          </a:xfrm>
          <a:prstGeom prst="rect">
            <a:avLst/>
          </a:prstGeom>
          <a:solidFill>
            <a:srgbClr val="598BCD"/>
          </a:solidFill>
        </p:spPr>
        <p:txBody>
          <a:bodyPr/>
          <a:lstStyle/>
          <a:p>
            <a:endParaRPr lang="en-US"/>
          </a:p>
        </p:txBody>
      </p:sp>
      <p:sp>
        <p:nvSpPr>
          <p:cNvPr id="4" name="Freeform 4"/>
          <p:cNvSpPr/>
          <p:nvPr/>
        </p:nvSpPr>
        <p:spPr>
          <a:xfrm>
            <a:off x="445332" y="6885965"/>
            <a:ext cx="3576999" cy="2799001"/>
          </a:xfrm>
          <a:custGeom>
            <a:avLst/>
            <a:gdLst/>
            <a:ahLst/>
            <a:cxnLst/>
            <a:rect l="l" t="t" r="r" b="b"/>
            <a:pathLst>
              <a:path w="3576999" h="2799001">
                <a:moveTo>
                  <a:pt x="0" y="0"/>
                </a:moveTo>
                <a:lnTo>
                  <a:pt x="3576999" y="0"/>
                </a:lnTo>
                <a:lnTo>
                  <a:pt x="3576999" y="2799001"/>
                </a:lnTo>
                <a:lnTo>
                  <a:pt x="0" y="2799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974281" y="8983288"/>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9928860" y="2892024"/>
            <a:ext cx="8359140" cy="5430498"/>
          </a:xfrm>
          <a:custGeom>
            <a:avLst/>
            <a:gdLst/>
            <a:ahLst/>
            <a:cxnLst/>
            <a:rect l="l" t="t" r="r" b="b"/>
            <a:pathLst>
              <a:path w="8359140" h="5430498">
                <a:moveTo>
                  <a:pt x="0" y="0"/>
                </a:moveTo>
                <a:lnTo>
                  <a:pt x="8359140" y="0"/>
                </a:lnTo>
                <a:lnTo>
                  <a:pt x="8359140" y="5430498"/>
                </a:lnTo>
                <a:lnTo>
                  <a:pt x="0" y="5430498"/>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45332" y="302600"/>
            <a:ext cx="8474324" cy="726100"/>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1.2.Các mô hình học máy</a:t>
            </a:r>
          </a:p>
        </p:txBody>
      </p:sp>
      <p:sp>
        <p:nvSpPr>
          <p:cNvPr id="8" name="TextBox 8"/>
          <p:cNvSpPr txBox="1"/>
          <p:nvPr/>
        </p:nvSpPr>
        <p:spPr>
          <a:xfrm>
            <a:off x="988241" y="1138357"/>
            <a:ext cx="6068180"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Random Forest</a:t>
            </a:r>
          </a:p>
        </p:txBody>
      </p:sp>
      <p:sp>
        <p:nvSpPr>
          <p:cNvPr id="9" name="TextBox 9"/>
          <p:cNvSpPr txBox="1"/>
          <p:nvPr/>
        </p:nvSpPr>
        <p:spPr>
          <a:xfrm>
            <a:off x="1028700" y="1902700"/>
            <a:ext cx="2222881"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Bold"/>
              </a:rPr>
              <a:t>Khái niệm</a:t>
            </a:r>
          </a:p>
        </p:txBody>
      </p:sp>
      <p:sp>
        <p:nvSpPr>
          <p:cNvPr id="10" name="TextBox 10"/>
          <p:cNvSpPr txBox="1"/>
          <p:nvPr/>
        </p:nvSpPr>
        <p:spPr>
          <a:xfrm>
            <a:off x="1425202" y="2555480"/>
            <a:ext cx="8325419" cy="14624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Thuật toán Random Forest hoạt động bằng cách tạo ra một số Cây quyết định trong giai đoạn đào tạo</a:t>
            </a:r>
          </a:p>
        </p:txBody>
      </p:sp>
      <p:sp>
        <p:nvSpPr>
          <p:cNvPr id="11" name="TextBox 11"/>
          <p:cNvSpPr txBox="1"/>
          <p:nvPr/>
        </p:nvSpPr>
        <p:spPr>
          <a:xfrm>
            <a:off x="1425202" y="4449260"/>
            <a:ext cx="8325419" cy="19577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Trong dự đoán, thuật toán tổng hợp kết quả của tất cả các cây, bằng cách bỏ phiếu (đối với nhiệm vụ phân loại) hoặc bằng cách lấy trung bình (đối với nhiệm vụ hồi quy). </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804482"/>
            <a:ext cx="18288000" cy="1482518"/>
          </a:xfrm>
          <a:prstGeom prst="rect">
            <a:avLst/>
          </a:prstGeom>
          <a:solidFill>
            <a:srgbClr val="598BCD"/>
          </a:solidFill>
        </p:spPr>
        <p:txBody>
          <a:bodyPr/>
          <a:lstStyle/>
          <a:p>
            <a:endParaRPr lang="en-US"/>
          </a:p>
        </p:txBody>
      </p:sp>
      <p:sp>
        <p:nvSpPr>
          <p:cNvPr id="3" name="AutoShape 3"/>
          <p:cNvSpPr/>
          <p:nvPr/>
        </p:nvSpPr>
        <p:spPr>
          <a:xfrm>
            <a:off x="16576847" y="0"/>
            <a:ext cx="1711153" cy="2410065"/>
          </a:xfrm>
          <a:prstGeom prst="rect">
            <a:avLst/>
          </a:prstGeom>
          <a:solidFill>
            <a:srgbClr val="598BCD"/>
          </a:solidFill>
        </p:spPr>
        <p:txBody>
          <a:bodyPr/>
          <a:lstStyle/>
          <a:p>
            <a:endParaRPr lang="en-US"/>
          </a:p>
        </p:txBody>
      </p:sp>
      <p:sp>
        <p:nvSpPr>
          <p:cNvPr id="4" name="Freeform 4"/>
          <p:cNvSpPr/>
          <p:nvPr/>
        </p:nvSpPr>
        <p:spPr>
          <a:xfrm>
            <a:off x="445332" y="6885965"/>
            <a:ext cx="3576999" cy="2799001"/>
          </a:xfrm>
          <a:custGeom>
            <a:avLst/>
            <a:gdLst/>
            <a:ahLst/>
            <a:cxnLst/>
            <a:rect l="l" t="t" r="r" b="b"/>
            <a:pathLst>
              <a:path w="3576999" h="2799001">
                <a:moveTo>
                  <a:pt x="0" y="0"/>
                </a:moveTo>
                <a:lnTo>
                  <a:pt x="3576999" y="0"/>
                </a:lnTo>
                <a:lnTo>
                  <a:pt x="3576999" y="2799001"/>
                </a:lnTo>
                <a:lnTo>
                  <a:pt x="0" y="2799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974281" y="8983288"/>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0249546" y="2603105"/>
            <a:ext cx="7689738" cy="5758605"/>
          </a:xfrm>
          <a:custGeom>
            <a:avLst/>
            <a:gdLst/>
            <a:ahLst/>
            <a:cxnLst/>
            <a:rect l="l" t="t" r="r" b="b"/>
            <a:pathLst>
              <a:path w="7689738" h="5758605">
                <a:moveTo>
                  <a:pt x="0" y="0"/>
                </a:moveTo>
                <a:lnTo>
                  <a:pt x="7689738" y="0"/>
                </a:lnTo>
                <a:lnTo>
                  <a:pt x="7689738" y="5758604"/>
                </a:lnTo>
                <a:lnTo>
                  <a:pt x="0" y="5758604"/>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45332" y="302600"/>
            <a:ext cx="8474324" cy="726100"/>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1.2.Các mô hình học máy</a:t>
            </a:r>
          </a:p>
        </p:txBody>
      </p:sp>
      <p:sp>
        <p:nvSpPr>
          <p:cNvPr id="8" name="TextBox 8"/>
          <p:cNvSpPr txBox="1"/>
          <p:nvPr/>
        </p:nvSpPr>
        <p:spPr>
          <a:xfrm>
            <a:off x="988241" y="1138357"/>
            <a:ext cx="6068180"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Random Forest</a:t>
            </a:r>
          </a:p>
        </p:txBody>
      </p:sp>
      <p:sp>
        <p:nvSpPr>
          <p:cNvPr id="9" name="TextBox 9"/>
          <p:cNvSpPr txBox="1"/>
          <p:nvPr/>
        </p:nvSpPr>
        <p:spPr>
          <a:xfrm>
            <a:off x="1028700" y="1902700"/>
            <a:ext cx="4559211"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Bold"/>
              </a:rPr>
              <a:t>Nguyên lý hoạt động</a:t>
            </a:r>
          </a:p>
        </p:txBody>
      </p:sp>
      <p:sp>
        <p:nvSpPr>
          <p:cNvPr id="10" name="TextBox 10"/>
          <p:cNvSpPr txBox="1"/>
          <p:nvPr/>
        </p:nvSpPr>
        <p:spPr>
          <a:xfrm>
            <a:off x="1425202" y="2555480"/>
            <a:ext cx="8325419" cy="19577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Tập hợp các Cây quyết định</a:t>
            </a:r>
          </a:p>
          <a:p>
            <a:pPr algn="just">
              <a:lnSpc>
                <a:spcPts val="3920"/>
              </a:lnSpc>
            </a:pPr>
            <a:r>
              <a:rPr lang="en-US" sz="2800">
                <a:solidFill>
                  <a:srgbClr val="000000"/>
                </a:solidFill>
                <a:latin typeface="Montserrat"/>
              </a:rPr>
              <a:t>Lựa chọn tính năng ngẫu nhiên</a:t>
            </a:r>
          </a:p>
          <a:p>
            <a:pPr algn="just">
              <a:lnSpc>
                <a:spcPts val="3920"/>
              </a:lnSpc>
            </a:pPr>
            <a:r>
              <a:rPr lang="en-US" sz="2800">
                <a:solidFill>
                  <a:srgbClr val="000000"/>
                </a:solidFill>
                <a:latin typeface="Montserrat"/>
              </a:rPr>
              <a:t>Tổng hợp hoặc đóng bao Bootstrap</a:t>
            </a:r>
          </a:p>
          <a:p>
            <a:pPr algn="just">
              <a:lnSpc>
                <a:spcPts val="3920"/>
              </a:lnSpc>
            </a:pPr>
            <a:r>
              <a:rPr lang="en-US" sz="2800">
                <a:solidFill>
                  <a:srgbClr val="000000"/>
                </a:solidFill>
                <a:latin typeface="Montserrat"/>
              </a:rPr>
              <a:t>Ra quyết định và biểu quyết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804482"/>
            <a:ext cx="18288000" cy="1482518"/>
          </a:xfrm>
          <a:prstGeom prst="rect">
            <a:avLst/>
          </a:prstGeom>
          <a:solidFill>
            <a:srgbClr val="598BCD"/>
          </a:solidFill>
        </p:spPr>
        <p:txBody>
          <a:bodyPr/>
          <a:lstStyle/>
          <a:p>
            <a:endParaRPr lang="en-US"/>
          </a:p>
        </p:txBody>
      </p:sp>
      <p:sp>
        <p:nvSpPr>
          <p:cNvPr id="3" name="AutoShape 3"/>
          <p:cNvSpPr/>
          <p:nvPr/>
        </p:nvSpPr>
        <p:spPr>
          <a:xfrm>
            <a:off x="16576847" y="0"/>
            <a:ext cx="1711153" cy="2410065"/>
          </a:xfrm>
          <a:prstGeom prst="rect">
            <a:avLst/>
          </a:prstGeom>
          <a:solidFill>
            <a:srgbClr val="598BCD"/>
          </a:solidFill>
        </p:spPr>
        <p:txBody>
          <a:bodyPr/>
          <a:lstStyle/>
          <a:p>
            <a:endParaRPr lang="en-US"/>
          </a:p>
        </p:txBody>
      </p:sp>
      <p:sp>
        <p:nvSpPr>
          <p:cNvPr id="4" name="Freeform 4"/>
          <p:cNvSpPr/>
          <p:nvPr/>
        </p:nvSpPr>
        <p:spPr>
          <a:xfrm>
            <a:off x="445332" y="6885965"/>
            <a:ext cx="3576999" cy="2799001"/>
          </a:xfrm>
          <a:custGeom>
            <a:avLst/>
            <a:gdLst/>
            <a:ahLst/>
            <a:cxnLst/>
            <a:rect l="l" t="t" r="r" b="b"/>
            <a:pathLst>
              <a:path w="3576999" h="2799001">
                <a:moveTo>
                  <a:pt x="0" y="0"/>
                </a:moveTo>
                <a:lnTo>
                  <a:pt x="3576999" y="0"/>
                </a:lnTo>
                <a:lnTo>
                  <a:pt x="3576999" y="2799001"/>
                </a:lnTo>
                <a:lnTo>
                  <a:pt x="0" y="279900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974281" y="8983288"/>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445332" y="302600"/>
            <a:ext cx="8474324" cy="726100"/>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1.2.Các mô hình học máy</a:t>
            </a:r>
          </a:p>
        </p:txBody>
      </p:sp>
      <p:sp>
        <p:nvSpPr>
          <p:cNvPr id="7" name="TextBox 7"/>
          <p:cNvSpPr txBox="1"/>
          <p:nvPr/>
        </p:nvSpPr>
        <p:spPr>
          <a:xfrm>
            <a:off x="988241" y="1138357"/>
            <a:ext cx="6068180"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Random Forest</a:t>
            </a:r>
          </a:p>
        </p:txBody>
      </p:sp>
      <p:sp>
        <p:nvSpPr>
          <p:cNvPr id="8" name="TextBox 8"/>
          <p:cNvSpPr txBox="1"/>
          <p:nvPr/>
        </p:nvSpPr>
        <p:spPr>
          <a:xfrm>
            <a:off x="1028700" y="1902700"/>
            <a:ext cx="4559211"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Bold"/>
              </a:rPr>
              <a:t>Đặc điểm</a:t>
            </a:r>
          </a:p>
        </p:txBody>
      </p:sp>
      <p:sp>
        <p:nvSpPr>
          <p:cNvPr id="9" name="TextBox 9"/>
          <p:cNvSpPr txBox="1"/>
          <p:nvPr/>
        </p:nvSpPr>
        <p:spPr>
          <a:xfrm>
            <a:off x="1425202" y="2555480"/>
            <a:ext cx="14549079" cy="24530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000000"/>
                </a:solidFill>
                <a:latin typeface="Montserrat"/>
              </a:rPr>
              <a:t>Random Forest kết hợp nhiều cây quyết định với nhau</a:t>
            </a:r>
          </a:p>
          <a:p>
            <a:pPr marL="604523" lvl="1" indent="-302261" algn="just">
              <a:lnSpc>
                <a:spcPts val="3920"/>
              </a:lnSpc>
              <a:buFont typeface="Arial"/>
              <a:buChar char="•"/>
            </a:pPr>
            <a:r>
              <a:rPr lang="en-US" sz="2800">
                <a:solidFill>
                  <a:srgbClr val="000000"/>
                </a:solidFill>
                <a:latin typeface="Montserrat"/>
              </a:rPr>
              <a:t>Tính linh hoạt cao </a:t>
            </a:r>
          </a:p>
          <a:p>
            <a:pPr marL="604523" lvl="1" indent="-302261" algn="just">
              <a:lnSpc>
                <a:spcPts val="3920"/>
              </a:lnSpc>
              <a:buFont typeface="Arial"/>
              <a:buChar char="•"/>
            </a:pPr>
            <a:r>
              <a:rPr lang="en-US" sz="2800">
                <a:solidFill>
                  <a:srgbClr val="000000"/>
                </a:solidFill>
                <a:latin typeface="Montserrat"/>
              </a:rPr>
              <a:t>Hiệu suất cao</a:t>
            </a:r>
          </a:p>
          <a:p>
            <a:pPr marL="604523" lvl="1" indent="-302261" algn="just">
              <a:lnSpc>
                <a:spcPts val="3920"/>
              </a:lnSpc>
              <a:buFont typeface="Arial"/>
              <a:buChar char="•"/>
            </a:pPr>
            <a:r>
              <a:rPr lang="en-US" sz="2800">
                <a:solidFill>
                  <a:srgbClr val="000000"/>
                </a:solidFill>
                <a:latin typeface="Montserrat"/>
              </a:rPr>
              <a:t>Khả năng xử lý dữ liệu lớn</a:t>
            </a:r>
          </a:p>
          <a:p>
            <a:pPr marL="604523" lvl="1" indent="-302261" algn="just">
              <a:lnSpc>
                <a:spcPts val="3920"/>
              </a:lnSpc>
              <a:buFont typeface="Arial"/>
              <a:buChar char="•"/>
            </a:pPr>
            <a:r>
              <a:rPr lang="en-US" sz="2800">
                <a:solidFill>
                  <a:srgbClr val="000000"/>
                </a:solidFill>
                <a:latin typeface="Montserrat"/>
              </a:rPr>
              <a:t>Interpretability (Khả năng giải thích).</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705185" y="8501164"/>
            <a:ext cx="5582815" cy="1785836"/>
          </a:xfrm>
          <a:prstGeom prst="rect">
            <a:avLst/>
          </a:prstGeom>
          <a:solidFill>
            <a:srgbClr val="598BCD"/>
          </a:solidFill>
        </p:spPr>
        <p:txBody>
          <a:bodyPr/>
          <a:lstStyle/>
          <a:p>
            <a:endParaRPr lang="en-US"/>
          </a:p>
        </p:txBody>
      </p:sp>
      <p:sp>
        <p:nvSpPr>
          <p:cNvPr id="3" name="Freeform 3"/>
          <p:cNvSpPr/>
          <p:nvPr/>
        </p:nvSpPr>
        <p:spPr>
          <a:xfrm>
            <a:off x="13578638" y="5954927"/>
            <a:ext cx="4709362" cy="3844016"/>
          </a:xfrm>
          <a:custGeom>
            <a:avLst/>
            <a:gdLst/>
            <a:ahLst/>
            <a:cxnLst/>
            <a:rect l="l" t="t" r="r" b="b"/>
            <a:pathLst>
              <a:path w="4709362" h="3844016">
                <a:moveTo>
                  <a:pt x="0" y="0"/>
                </a:moveTo>
                <a:lnTo>
                  <a:pt x="4709362" y="0"/>
                </a:lnTo>
                <a:lnTo>
                  <a:pt x="4709362" y="3844017"/>
                </a:lnTo>
                <a:lnTo>
                  <a:pt x="0" y="38440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0" y="7876935"/>
            <a:ext cx="1711153" cy="2410065"/>
          </a:xfrm>
          <a:prstGeom prst="rect">
            <a:avLst/>
          </a:prstGeom>
          <a:solidFill>
            <a:srgbClr val="598BCD"/>
          </a:solidFill>
        </p:spPr>
        <p:txBody>
          <a:bodyPr/>
          <a:lstStyle/>
          <a:p>
            <a:endParaRPr lang="en-US"/>
          </a:p>
        </p:txBody>
      </p:sp>
      <p:sp>
        <p:nvSpPr>
          <p:cNvPr id="5" name="Freeform 5"/>
          <p:cNvSpPr/>
          <p:nvPr/>
        </p:nvSpPr>
        <p:spPr>
          <a:xfrm>
            <a:off x="17259300"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5943451" y="4931410"/>
            <a:ext cx="6616623" cy="5126393"/>
          </a:xfrm>
          <a:custGeom>
            <a:avLst/>
            <a:gdLst/>
            <a:ahLst/>
            <a:cxnLst/>
            <a:rect l="l" t="t" r="r" b="b"/>
            <a:pathLst>
              <a:path w="6616623" h="5126393">
                <a:moveTo>
                  <a:pt x="0" y="0"/>
                </a:moveTo>
                <a:lnTo>
                  <a:pt x="6616623" y="0"/>
                </a:lnTo>
                <a:lnTo>
                  <a:pt x="6616623" y="5126393"/>
                </a:lnTo>
                <a:lnTo>
                  <a:pt x="0" y="5126393"/>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45332" y="302600"/>
            <a:ext cx="8474324" cy="726100"/>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1.2.Các mô hình học máy</a:t>
            </a:r>
          </a:p>
        </p:txBody>
      </p:sp>
      <p:sp>
        <p:nvSpPr>
          <p:cNvPr id="8" name="TextBox 8"/>
          <p:cNvSpPr txBox="1"/>
          <p:nvPr/>
        </p:nvSpPr>
        <p:spPr>
          <a:xfrm>
            <a:off x="988241" y="1138357"/>
            <a:ext cx="6068180"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Decision Tree</a:t>
            </a:r>
          </a:p>
        </p:txBody>
      </p:sp>
      <p:sp>
        <p:nvSpPr>
          <p:cNvPr id="9" name="TextBox 9"/>
          <p:cNvSpPr txBox="1"/>
          <p:nvPr/>
        </p:nvSpPr>
        <p:spPr>
          <a:xfrm>
            <a:off x="1384240" y="1852097"/>
            <a:ext cx="14549079" cy="24530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000000"/>
                </a:solidFill>
                <a:latin typeface="Montserrat"/>
              </a:rPr>
              <a:t>Cây quyết định (Decision Tree) là một cây phân cấp có cấu trúc được dùng để phân lớp các đối tượng dựa vào dãy các luật (series of rules)</a:t>
            </a:r>
          </a:p>
          <a:p>
            <a:pPr marL="604523" lvl="1" indent="-302261" algn="just">
              <a:lnSpc>
                <a:spcPts val="3920"/>
              </a:lnSpc>
              <a:buFont typeface="Arial"/>
              <a:buChar char="•"/>
            </a:pPr>
            <a:r>
              <a:rPr lang="en-US" sz="2800">
                <a:solidFill>
                  <a:srgbClr val="000000"/>
                </a:solidFill>
                <a:latin typeface="Montserrat"/>
              </a:rPr>
              <a:t> Các loại cây quyết định dựa trên mục tiêu mà chúng ta có, nó có thể có 2 loại:</a:t>
            </a:r>
          </a:p>
          <a:p>
            <a:pPr algn="just">
              <a:lnSpc>
                <a:spcPts val="3920"/>
              </a:lnSpc>
            </a:pPr>
            <a:r>
              <a:rPr lang="en-US" sz="2800">
                <a:solidFill>
                  <a:srgbClr val="000000"/>
                </a:solidFill>
                <a:latin typeface="Montserrat"/>
              </a:rPr>
              <a:t>        - Cây quyết định biến phân loại</a:t>
            </a:r>
          </a:p>
          <a:p>
            <a:pPr algn="just">
              <a:lnSpc>
                <a:spcPts val="3920"/>
              </a:lnSpc>
            </a:pPr>
            <a:r>
              <a:rPr lang="en-US" sz="2800">
                <a:solidFill>
                  <a:srgbClr val="000000"/>
                </a:solidFill>
                <a:latin typeface="Montserrat"/>
              </a:rPr>
              <a:t>        - Cây quyết định biến liên tục</a:t>
            </a:r>
          </a:p>
        </p:txBody>
      </p:sp>
      <p:sp>
        <p:nvSpPr>
          <p:cNvPr id="10" name="TextBox 10"/>
          <p:cNvSpPr txBox="1"/>
          <p:nvPr/>
        </p:nvSpPr>
        <p:spPr>
          <a:xfrm>
            <a:off x="1384240" y="4671695"/>
            <a:ext cx="4559211"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Bold"/>
              </a:rPr>
              <a:t>Cấu trúc</a:t>
            </a:r>
          </a:p>
        </p:txBody>
      </p:sp>
      <p:sp>
        <p:nvSpPr>
          <p:cNvPr id="11" name="TextBox 11"/>
          <p:cNvSpPr txBox="1"/>
          <p:nvPr/>
        </p:nvSpPr>
        <p:spPr>
          <a:xfrm>
            <a:off x="1384240" y="5483122"/>
            <a:ext cx="4803313" cy="19577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Gồm 3 phần chính</a:t>
            </a:r>
          </a:p>
          <a:p>
            <a:pPr marL="604523" lvl="1" indent="-302261" algn="just">
              <a:lnSpc>
                <a:spcPts val="3920"/>
              </a:lnSpc>
              <a:buFont typeface="Arial"/>
              <a:buChar char="•"/>
            </a:pPr>
            <a:r>
              <a:rPr lang="en-US" sz="2800">
                <a:solidFill>
                  <a:srgbClr val="000000"/>
                </a:solidFill>
                <a:latin typeface="Montserrat"/>
              </a:rPr>
              <a:t>1 node gốc (root node)</a:t>
            </a:r>
          </a:p>
          <a:p>
            <a:pPr marL="604523" lvl="1" indent="-302261" algn="just">
              <a:lnSpc>
                <a:spcPts val="3920"/>
              </a:lnSpc>
              <a:buFont typeface="Arial"/>
              <a:buChar char="•"/>
            </a:pPr>
            <a:r>
              <a:rPr lang="en-US" sz="2800">
                <a:solidFill>
                  <a:srgbClr val="000000"/>
                </a:solidFill>
                <a:latin typeface="Montserrat"/>
              </a:rPr>
              <a:t>Node lá (leaf nodes)</a:t>
            </a:r>
          </a:p>
          <a:p>
            <a:pPr marL="604523" lvl="1" indent="-302261" algn="just">
              <a:lnSpc>
                <a:spcPts val="3920"/>
              </a:lnSpc>
              <a:buFont typeface="Arial"/>
              <a:buChar char="•"/>
            </a:pPr>
            <a:r>
              <a:rPr lang="en-US" sz="2800">
                <a:solidFill>
                  <a:srgbClr val="000000"/>
                </a:solidFill>
                <a:latin typeface="Montserrat"/>
              </a:rPr>
              <a:t>Nhánh (branches)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705185" y="8501164"/>
            <a:ext cx="5582815" cy="1785836"/>
          </a:xfrm>
          <a:prstGeom prst="rect">
            <a:avLst/>
          </a:prstGeom>
          <a:solidFill>
            <a:srgbClr val="598BCD"/>
          </a:solidFill>
        </p:spPr>
        <p:txBody>
          <a:bodyPr/>
          <a:lstStyle/>
          <a:p>
            <a:endParaRPr lang="en-US"/>
          </a:p>
        </p:txBody>
      </p:sp>
      <p:sp>
        <p:nvSpPr>
          <p:cNvPr id="3" name="Freeform 3"/>
          <p:cNvSpPr/>
          <p:nvPr/>
        </p:nvSpPr>
        <p:spPr>
          <a:xfrm>
            <a:off x="13578638" y="5954927"/>
            <a:ext cx="4709362" cy="3844016"/>
          </a:xfrm>
          <a:custGeom>
            <a:avLst/>
            <a:gdLst/>
            <a:ahLst/>
            <a:cxnLst/>
            <a:rect l="l" t="t" r="r" b="b"/>
            <a:pathLst>
              <a:path w="4709362" h="3844016">
                <a:moveTo>
                  <a:pt x="0" y="0"/>
                </a:moveTo>
                <a:lnTo>
                  <a:pt x="4709362" y="0"/>
                </a:lnTo>
                <a:lnTo>
                  <a:pt x="4709362" y="3844017"/>
                </a:lnTo>
                <a:lnTo>
                  <a:pt x="0" y="38440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0" y="7876935"/>
            <a:ext cx="1711153" cy="2410065"/>
          </a:xfrm>
          <a:prstGeom prst="rect">
            <a:avLst/>
          </a:prstGeom>
          <a:solidFill>
            <a:srgbClr val="598BCD"/>
          </a:solidFill>
        </p:spPr>
        <p:txBody>
          <a:bodyPr/>
          <a:lstStyle/>
          <a:p>
            <a:endParaRPr lang="en-US"/>
          </a:p>
        </p:txBody>
      </p:sp>
      <p:sp>
        <p:nvSpPr>
          <p:cNvPr id="5" name="Freeform 5"/>
          <p:cNvSpPr/>
          <p:nvPr/>
        </p:nvSpPr>
        <p:spPr>
          <a:xfrm>
            <a:off x="17259300"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445332" y="302600"/>
            <a:ext cx="8474324" cy="726100"/>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1.2.Các mô hình học máy</a:t>
            </a:r>
          </a:p>
        </p:txBody>
      </p:sp>
      <p:sp>
        <p:nvSpPr>
          <p:cNvPr id="7" name="TextBox 7"/>
          <p:cNvSpPr txBox="1"/>
          <p:nvPr/>
        </p:nvSpPr>
        <p:spPr>
          <a:xfrm>
            <a:off x="988241" y="1138357"/>
            <a:ext cx="6068180"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Decision Tree</a:t>
            </a:r>
          </a:p>
        </p:txBody>
      </p:sp>
      <p:sp>
        <p:nvSpPr>
          <p:cNvPr id="8" name="TextBox 8"/>
          <p:cNvSpPr txBox="1"/>
          <p:nvPr/>
        </p:nvSpPr>
        <p:spPr>
          <a:xfrm>
            <a:off x="1384240" y="1852097"/>
            <a:ext cx="8534579"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Bold"/>
              </a:rPr>
              <a:t>Các thuật toán liên quan tới Decition Tree</a:t>
            </a:r>
          </a:p>
        </p:txBody>
      </p:sp>
      <p:sp>
        <p:nvSpPr>
          <p:cNvPr id="9" name="TextBox 9"/>
          <p:cNvSpPr txBox="1"/>
          <p:nvPr/>
        </p:nvSpPr>
        <p:spPr>
          <a:xfrm>
            <a:off x="1942186" y="2384431"/>
            <a:ext cx="11636452" cy="29483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000000"/>
                </a:solidFill>
                <a:latin typeface="Montserrat"/>
              </a:rPr>
              <a:t>ID3 (Iterative Dichotomiser 3)</a:t>
            </a:r>
          </a:p>
          <a:p>
            <a:pPr marL="604523" lvl="1" indent="-302261" algn="just">
              <a:lnSpc>
                <a:spcPts val="3920"/>
              </a:lnSpc>
              <a:buFont typeface="Arial"/>
              <a:buChar char="•"/>
            </a:pPr>
            <a:r>
              <a:rPr lang="en-US" sz="2800">
                <a:solidFill>
                  <a:srgbClr val="000000"/>
                </a:solidFill>
                <a:latin typeface="Montserrat"/>
              </a:rPr>
              <a:t>C4.5: C4.5 xây dựng cây quyết định từ tập training data tương tự như ID3</a:t>
            </a:r>
          </a:p>
          <a:p>
            <a:pPr marL="604523" lvl="1" indent="-302261" algn="just">
              <a:lnSpc>
                <a:spcPts val="3920"/>
              </a:lnSpc>
              <a:buFont typeface="Arial"/>
              <a:buChar char="•"/>
            </a:pPr>
            <a:r>
              <a:rPr lang="en-US" sz="2800">
                <a:solidFill>
                  <a:srgbClr val="000000"/>
                </a:solidFill>
                <a:latin typeface="Montserrat"/>
              </a:rPr>
              <a:t>Ngoài ID3, C4.5 thì còn một số thuật toán khác như:</a:t>
            </a:r>
          </a:p>
          <a:p>
            <a:pPr algn="just">
              <a:lnSpc>
                <a:spcPts val="3920"/>
              </a:lnSpc>
            </a:pPr>
            <a:r>
              <a:rPr lang="en-US" sz="2800">
                <a:solidFill>
                  <a:srgbClr val="000000"/>
                </a:solidFill>
                <a:latin typeface="Montserrat"/>
              </a:rPr>
              <a:t>      - Thuật toán CHAID</a:t>
            </a:r>
          </a:p>
          <a:p>
            <a:pPr algn="just">
              <a:lnSpc>
                <a:spcPts val="3920"/>
              </a:lnSpc>
            </a:pPr>
            <a:r>
              <a:rPr lang="en-US" sz="2800">
                <a:solidFill>
                  <a:srgbClr val="000000"/>
                </a:solidFill>
                <a:latin typeface="Montserrat"/>
              </a:rPr>
              <a:t>      - Thuật toán C&amp;R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2705185" y="8501164"/>
            <a:ext cx="5582815" cy="1785836"/>
          </a:xfrm>
          <a:prstGeom prst="rect">
            <a:avLst/>
          </a:prstGeom>
          <a:solidFill>
            <a:srgbClr val="598BCD"/>
          </a:solidFill>
        </p:spPr>
        <p:txBody>
          <a:bodyPr/>
          <a:lstStyle/>
          <a:p>
            <a:endParaRPr lang="en-US"/>
          </a:p>
        </p:txBody>
      </p:sp>
      <p:sp>
        <p:nvSpPr>
          <p:cNvPr id="3" name="Freeform 3"/>
          <p:cNvSpPr/>
          <p:nvPr/>
        </p:nvSpPr>
        <p:spPr>
          <a:xfrm>
            <a:off x="13578638" y="5954927"/>
            <a:ext cx="4709362" cy="3844016"/>
          </a:xfrm>
          <a:custGeom>
            <a:avLst/>
            <a:gdLst/>
            <a:ahLst/>
            <a:cxnLst/>
            <a:rect l="l" t="t" r="r" b="b"/>
            <a:pathLst>
              <a:path w="4709362" h="3844016">
                <a:moveTo>
                  <a:pt x="0" y="0"/>
                </a:moveTo>
                <a:lnTo>
                  <a:pt x="4709362" y="0"/>
                </a:lnTo>
                <a:lnTo>
                  <a:pt x="4709362" y="3844017"/>
                </a:lnTo>
                <a:lnTo>
                  <a:pt x="0" y="384401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0" y="7876935"/>
            <a:ext cx="1711153" cy="2410065"/>
          </a:xfrm>
          <a:prstGeom prst="rect">
            <a:avLst/>
          </a:prstGeom>
          <a:solidFill>
            <a:srgbClr val="598BCD"/>
          </a:solidFill>
        </p:spPr>
        <p:txBody>
          <a:bodyPr/>
          <a:lstStyle/>
          <a:p>
            <a:endParaRPr lang="en-US"/>
          </a:p>
        </p:txBody>
      </p:sp>
      <p:sp>
        <p:nvSpPr>
          <p:cNvPr id="5" name="Freeform 5"/>
          <p:cNvSpPr/>
          <p:nvPr/>
        </p:nvSpPr>
        <p:spPr>
          <a:xfrm>
            <a:off x="17259300"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445332" y="302600"/>
            <a:ext cx="8474324" cy="726100"/>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1.2.Các mô hình học máy</a:t>
            </a:r>
          </a:p>
        </p:txBody>
      </p:sp>
      <p:sp>
        <p:nvSpPr>
          <p:cNvPr id="7" name="TextBox 7"/>
          <p:cNvSpPr txBox="1"/>
          <p:nvPr/>
        </p:nvSpPr>
        <p:spPr>
          <a:xfrm>
            <a:off x="988241" y="1138357"/>
            <a:ext cx="6068180"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Decision Tree</a:t>
            </a:r>
          </a:p>
        </p:txBody>
      </p:sp>
      <p:sp>
        <p:nvSpPr>
          <p:cNvPr id="8" name="TextBox 8"/>
          <p:cNvSpPr txBox="1"/>
          <p:nvPr/>
        </p:nvSpPr>
        <p:spPr>
          <a:xfrm>
            <a:off x="1384240" y="1852097"/>
            <a:ext cx="8534579"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Bold"/>
              </a:rPr>
              <a:t>Ưu, nhược điểm của Decision Tree</a:t>
            </a:r>
          </a:p>
        </p:txBody>
      </p:sp>
      <p:sp>
        <p:nvSpPr>
          <p:cNvPr id="9" name="TextBox 9"/>
          <p:cNvSpPr txBox="1"/>
          <p:nvPr/>
        </p:nvSpPr>
        <p:spPr>
          <a:xfrm>
            <a:off x="1711153" y="2384431"/>
            <a:ext cx="11636452" cy="29483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Ưu điểm</a:t>
            </a:r>
          </a:p>
          <a:p>
            <a:pPr marL="604523" lvl="1" indent="-302261" algn="just">
              <a:lnSpc>
                <a:spcPts val="3920"/>
              </a:lnSpc>
              <a:buFont typeface="Arial"/>
              <a:buChar char="•"/>
            </a:pPr>
            <a:r>
              <a:rPr lang="en-US" sz="2800">
                <a:solidFill>
                  <a:srgbClr val="000000"/>
                </a:solidFill>
                <a:latin typeface="Montserrat"/>
              </a:rPr>
              <a:t>Mô hình sinh ra các quy tắc dễ hiểu cho người đọc</a:t>
            </a:r>
          </a:p>
          <a:p>
            <a:pPr marL="604523" lvl="1" indent="-302261" algn="just">
              <a:lnSpc>
                <a:spcPts val="3920"/>
              </a:lnSpc>
              <a:buFont typeface="Arial"/>
              <a:buChar char="•"/>
            </a:pPr>
            <a:r>
              <a:rPr lang="en-US" sz="2800">
                <a:solidFill>
                  <a:srgbClr val="000000"/>
                </a:solidFill>
                <a:latin typeface="Montserrat"/>
              </a:rPr>
              <a:t>Dữ liệu đầukhông cần chuẩn hóa hoặc tạo biến giả</a:t>
            </a:r>
          </a:p>
          <a:p>
            <a:pPr marL="604523" lvl="1" indent="-302261" algn="just">
              <a:lnSpc>
                <a:spcPts val="3920"/>
              </a:lnSpc>
              <a:buFont typeface="Arial"/>
              <a:buChar char="•"/>
            </a:pPr>
            <a:r>
              <a:rPr lang="en-US" sz="2800">
                <a:solidFill>
                  <a:srgbClr val="000000"/>
                </a:solidFill>
                <a:latin typeface="Montserrat"/>
              </a:rPr>
              <a:t>Có thể làm việc với cả dữ liệu số và dữ liệu phân loại</a:t>
            </a:r>
          </a:p>
          <a:p>
            <a:pPr marL="604523" lvl="1" indent="-302261" algn="just">
              <a:lnSpc>
                <a:spcPts val="3920"/>
              </a:lnSpc>
              <a:buFont typeface="Arial"/>
              <a:buChar char="•"/>
            </a:pPr>
            <a:r>
              <a:rPr lang="en-US" sz="2800">
                <a:solidFill>
                  <a:srgbClr val="000000"/>
                </a:solidFill>
                <a:latin typeface="Montserrat"/>
              </a:rPr>
              <a:t>Có thể xác thực mô hình </a:t>
            </a:r>
          </a:p>
          <a:p>
            <a:pPr marL="604523" lvl="1" indent="-302261" algn="just">
              <a:lnSpc>
                <a:spcPts val="3920"/>
              </a:lnSpc>
              <a:buFont typeface="Arial"/>
              <a:buChar char="•"/>
            </a:pPr>
            <a:r>
              <a:rPr lang="en-US" sz="2800">
                <a:solidFill>
                  <a:srgbClr val="000000"/>
                </a:solidFill>
                <a:latin typeface="Montserrat"/>
              </a:rPr>
              <a:t>Có khả năng là việc với dữ liệu lớn</a:t>
            </a:r>
          </a:p>
        </p:txBody>
      </p:sp>
      <p:sp>
        <p:nvSpPr>
          <p:cNvPr id="10" name="TextBox 10"/>
          <p:cNvSpPr txBox="1"/>
          <p:nvPr/>
        </p:nvSpPr>
        <p:spPr>
          <a:xfrm>
            <a:off x="1711153" y="5552859"/>
            <a:ext cx="11636452" cy="14624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Nhược điểm</a:t>
            </a:r>
          </a:p>
          <a:p>
            <a:pPr marL="604523" lvl="1" indent="-302261" algn="just">
              <a:lnSpc>
                <a:spcPts val="3920"/>
              </a:lnSpc>
              <a:buFont typeface="Arial"/>
              <a:buChar char="•"/>
            </a:pPr>
            <a:r>
              <a:rPr lang="en-US" sz="2800">
                <a:solidFill>
                  <a:srgbClr val="000000"/>
                </a:solidFill>
                <a:latin typeface="Montserrat"/>
              </a:rPr>
              <a:t>Mô hình cây quyết định phụ thuộc rất lớn vào dữ liệu</a:t>
            </a:r>
          </a:p>
          <a:p>
            <a:pPr marL="604523" lvl="1" indent="-302261" algn="just">
              <a:lnSpc>
                <a:spcPts val="3920"/>
              </a:lnSpc>
              <a:buFont typeface="Arial"/>
              <a:buChar char="•"/>
            </a:pPr>
            <a:r>
              <a:rPr lang="en-US" sz="2800">
                <a:solidFill>
                  <a:srgbClr val="000000"/>
                </a:solidFill>
                <a:latin typeface="Montserrat"/>
              </a:rPr>
              <a:t>Cây quyết định hay gặp vấn đề over-fitting</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876935"/>
            <a:ext cx="1711153" cy="2410065"/>
          </a:xfrm>
          <a:prstGeom prst="rect">
            <a:avLst/>
          </a:prstGeom>
          <a:solidFill>
            <a:srgbClr val="598BCD"/>
          </a:solidFill>
        </p:spPr>
        <p:txBody>
          <a:bodyPr/>
          <a:lstStyle/>
          <a:p>
            <a:endParaRPr lang="en-US"/>
          </a:p>
        </p:txBody>
      </p:sp>
      <p:sp>
        <p:nvSpPr>
          <p:cNvPr id="3" name="AutoShape 3"/>
          <p:cNvSpPr/>
          <p:nvPr/>
        </p:nvSpPr>
        <p:spPr>
          <a:xfrm>
            <a:off x="16668018" y="0"/>
            <a:ext cx="1608512" cy="10287000"/>
          </a:xfrm>
          <a:prstGeom prst="rect">
            <a:avLst/>
          </a:prstGeom>
          <a:solidFill>
            <a:srgbClr val="598BCD"/>
          </a:solidFill>
        </p:spPr>
        <p:txBody>
          <a:bodyPr/>
          <a:lstStyle/>
          <a:p>
            <a:endParaRPr lang="en-US"/>
          </a:p>
        </p:txBody>
      </p:sp>
      <p:sp>
        <p:nvSpPr>
          <p:cNvPr id="4" name="Freeform 4"/>
          <p:cNvSpPr/>
          <p:nvPr/>
        </p:nvSpPr>
        <p:spPr>
          <a:xfrm>
            <a:off x="13005032" y="6346194"/>
            <a:ext cx="5003995" cy="3565346"/>
          </a:xfrm>
          <a:custGeom>
            <a:avLst/>
            <a:gdLst/>
            <a:ahLst/>
            <a:cxnLst/>
            <a:rect l="l" t="t" r="r" b="b"/>
            <a:pathLst>
              <a:path w="5003995" h="3565346">
                <a:moveTo>
                  <a:pt x="0" y="0"/>
                </a:moveTo>
                <a:lnTo>
                  <a:pt x="5003995" y="0"/>
                </a:lnTo>
                <a:lnTo>
                  <a:pt x="5003995" y="3565346"/>
                </a:lnTo>
                <a:lnTo>
                  <a:pt x="0" y="3565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123441" y="-374656"/>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769310" y="4024955"/>
            <a:ext cx="10969768" cy="4569255"/>
          </a:xfrm>
          <a:custGeom>
            <a:avLst/>
            <a:gdLst/>
            <a:ahLst/>
            <a:cxnLst/>
            <a:rect l="l" t="t" r="r" b="b"/>
            <a:pathLst>
              <a:path w="10969768" h="4569255">
                <a:moveTo>
                  <a:pt x="0" y="0"/>
                </a:moveTo>
                <a:lnTo>
                  <a:pt x="10969768" y="0"/>
                </a:lnTo>
                <a:lnTo>
                  <a:pt x="10969768" y="4569255"/>
                </a:lnTo>
                <a:lnTo>
                  <a:pt x="0" y="4569255"/>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45332" y="302600"/>
            <a:ext cx="8474324" cy="726100"/>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1.2.Các mô hình học máy</a:t>
            </a:r>
          </a:p>
        </p:txBody>
      </p:sp>
      <p:sp>
        <p:nvSpPr>
          <p:cNvPr id="8" name="TextBox 8"/>
          <p:cNvSpPr txBox="1"/>
          <p:nvPr/>
        </p:nvSpPr>
        <p:spPr>
          <a:xfrm>
            <a:off x="988241" y="1138357"/>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Supported Vector Machine (SVM)</a:t>
            </a:r>
          </a:p>
        </p:txBody>
      </p:sp>
      <p:sp>
        <p:nvSpPr>
          <p:cNvPr id="9" name="TextBox 9"/>
          <p:cNvSpPr txBox="1"/>
          <p:nvPr/>
        </p:nvSpPr>
        <p:spPr>
          <a:xfrm>
            <a:off x="1394690" y="1852097"/>
            <a:ext cx="13728751" cy="14624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Là thuật toán học máy có giám sát sử dụng phân loại dữ liệu bằng cách tìm 1 đường thẳng hoặc 1 siêu phẳng tối ưu nhằm tối đa hóa khoảng cách giữa mỗi lớp trong không gian N chiều</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876935"/>
            <a:ext cx="1711153" cy="2410065"/>
          </a:xfrm>
          <a:prstGeom prst="rect">
            <a:avLst/>
          </a:prstGeom>
          <a:solidFill>
            <a:srgbClr val="598BCD"/>
          </a:solidFill>
        </p:spPr>
        <p:txBody>
          <a:bodyPr/>
          <a:lstStyle/>
          <a:p>
            <a:endParaRPr lang="en-US"/>
          </a:p>
        </p:txBody>
      </p:sp>
      <p:sp>
        <p:nvSpPr>
          <p:cNvPr id="3" name="AutoShape 3"/>
          <p:cNvSpPr/>
          <p:nvPr/>
        </p:nvSpPr>
        <p:spPr>
          <a:xfrm>
            <a:off x="16668018" y="0"/>
            <a:ext cx="1608512" cy="10287000"/>
          </a:xfrm>
          <a:prstGeom prst="rect">
            <a:avLst/>
          </a:prstGeom>
          <a:solidFill>
            <a:srgbClr val="598BCD"/>
          </a:solidFill>
        </p:spPr>
        <p:txBody>
          <a:bodyPr/>
          <a:lstStyle/>
          <a:p>
            <a:endParaRPr lang="en-US"/>
          </a:p>
        </p:txBody>
      </p:sp>
      <p:sp>
        <p:nvSpPr>
          <p:cNvPr id="4" name="Freeform 4"/>
          <p:cNvSpPr/>
          <p:nvPr/>
        </p:nvSpPr>
        <p:spPr>
          <a:xfrm>
            <a:off x="13005032" y="6346194"/>
            <a:ext cx="5003995" cy="3565346"/>
          </a:xfrm>
          <a:custGeom>
            <a:avLst/>
            <a:gdLst/>
            <a:ahLst/>
            <a:cxnLst/>
            <a:rect l="l" t="t" r="r" b="b"/>
            <a:pathLst>
              <a:path w="5003995" h="3565346">
                <a:moveTo>
                  <a:pt x="0" y="0"/>
                </a:moveTo>
                <a:lnTo>
                  <a:pt x="5003995" y="0"/>
                </a:lnTo>
                <a:lnTo>
                  <a:pt x="5003995" y="3565346"/>
                </a:lnTo>
                <a:lnTo>
                  <a:pt x="0" y="3565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123441" y="-374656"/>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598774" y="3398509"/>
            <a:ext cx="9518637" cy="5683458"/>
          </a:xfrm>
          <a:custGeom>
            <a:avLst/>
            <a:gdLst/>
            <a:ahLst/>
            <a:cxnLst/>
            <a:rect l="l" t="t" r="r" b="b"/>
            <a:pathLst>
              <a:path w="9518637" h="5683458">
                <a:moveTo>
                  <a:pt x="0" y="0"/>
                </a:moveTo>
                <a:lnTo>
                  <a:pt x="9518637" y="0"/>
                </a:lnTo>
                <a:lnTo>
                  <a:pt x="9518637" y="5683459"/>
                </a:lnTo>
                <a:lnTo>
                  <a:pt x="0" y="5683459"/>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45332" y="302600"/>
            <a:ext cx="8474324" cy="726100"/>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1.2.Các mô hình học máy</a:t>
            </a:r>
          </a:p>
        </p:txBody>
      </p:sp>
      <p:sp>
        <p:nvSpPr>
          <p:cNvPr id="8" name="TextBox 8"/>
          <p:cNvSpPr txBox="1"/>
          <p:nvPr/>
        </p:nvSpPr>
        <p:spPr>
          <a:xfrm>
            <a:off x="988241" y="1138357"/>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Supported Vector Machine (SVM)</a:t>
            </a:r>
          </a:p>
        </p:txBody>
      </p:sp>
      <p:sp>
        <p:nvSpPr>
          <p:cNvPr id="9" name="TextBox 9"/>
          <p:cNvSpPr txBox="1"/>
          <p:nvPr/>
        </p:nvSpPr>
        <p:spPr>
          <a:xfrm>
            <a:off x="1394690" y="1852097"/>
            <a:ext cx="13728751" cy="9671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SVM được sử dụng rộng rãi vì nó có thể xử lý các bài toán phân loại tuyến tính và phi tuyến.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028700" y="3291853"/>
            <a:ext cx="5120578" cy="5378616"/>
          </a:xfrm>
          <a:prstGeom prst="rect">
            <a:avLst/>
          </a:prstGeom>
          <a:solidFill>
            <a:srgbClr val="598BCD"/>
          </a:solidFill>
        </p:spPr>
        <p:txBody>
          <a:bodyPr/>
          <a:lstStyle/>
          <a:p>
            <a:endParaRPr lang="en-US"/>
          </a:p>
        </p:txBody>
      </p:sp>
      <p:sp>
        <p:nvSpPr>
          <p:cNvPr id="3" name="AutoShape 3"/>
          <p:cNvSpPr/>
          <p:nvPr/>
        </p:nvSpPr>
        <p:spPr>
          <a:xfrm>
            <a:off x="6583711" y="3291853"/>
            <a:ext cx="5120578" cy="5378616"/>
          </a:xfrm>
          <a:prstGeom prst="rect">
            <a:avLst/>
          </a:prstGeom>
          <a:solidFill>
            <a:srgbClr val="598BCD"/>
          </a:solidFill>
        </p:spPr>
        <p:txBody>
          <a:bodyPr/>
          <a:lstStyle/>
          <a:p>
            <a:endParaRPr lang="en-US"/>
          </a:p>
        </p:txBody>
      </p:sp>
      <p:sp>
        <p:nvSpPr>
          <p:cNvPr id="4" name="AutoShape 4"/>
          <p:cNvSpPr/>
          <p:nvPr/>
        </p:nvSpPr>
        <p:spPr>
          <a:xfrm>
            <a:off x="12138722" y="3291853"/>
            <a:ext cx="5120578" cy="5378616"/>
          </a:xfrm>
          <a:prstGeom prst="rect">
            <a:avLst/>
          </a:prstGeom>
          <a:solidFill>
            <a:srgbClr val="598BCD"/>
          </a:solidFill>
        </p:spPr>
        <p:txBody>
          <a:bodyPr/>
          <a:lstStyle/>
          <a:p>
            <a:endParaRPr lang="en-US"/>
          </a:p>
        </p:txBody>
      </p:sp>
      <p:sp>
        <p:nvSpPr>
          <p:cNvPr id="5" name="TextBox 5"/>
          <p:cNvSpPr txBox="1"/>
          <p:nvPr/>
        </p:nvSpPr>
        <p:spPr>
          <a:xfrm>
            <a:off x="1472628" y="3800976"/>
            <a:ext cx="4232721" cy="469138"/>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Chương 1</a:t>
            </a:r>
          </a:p>
        </p:txBody>
      </p:sp>
      <p:sp>
        <p:nvSpPr>
          <p:cNvPr id="6" name="TextBox 6"/>
          <p:cNvSpPr txBox="1"/>
          <p:nvPr/>
        </p:nvSpPr>
        <p:spPr>
          <a:xfrm>
            <a:off x="7027639" y="3800976"/>
            <a:ext cx="4232721" cy="469138"/>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Chương 2</a:t>
            </a:r>
          </a:p>
        </p:txBody>
      </p:sp>
      <p:sp>
        <p:nvSpPr>
          <p:cNvPr id="7" name="TextBox 7"/>
          <p:cNvSpPr txBox="1"/>
          <p:nvPr/>
        </p:nvSpPr>
        <p:spPr>
          <a:xfrm>
            <a:off x="12582650" y="3800976"/>
            <a:ext cx="4232721" cy="469138"/>
          </a:xfrm>
          <a:prstGeom prst="rect">
            <a:avLst/>
          </a:prstGeom>
        </p:spPr>
        <p:txBody>
          <a:bodyPr lIns="0" tIns="0" rIns="0" bIns="0" rtlCol="0" anchor="t">
            <a:spAutoFit/>
          </a:bodyPr>
          <a:lstStyle/>
          <a:p>
            <a:pPr algn="ctr">
              <a:lnSpc>
                <a:spcPts val="3535"/>
              </a:lnSpc>
            </a:pPr>
            <a:r>
              <a:rPr lang="en-US" sz="3399">
                <a:solidFill>
                  <a:srgbClr val="FFFFFF"/>
                </a:solidFill>
                <a:latin typeface="Montserrat Classic Bold"/>
              </a:rPr>
              <a:t>Chương 3</a:t>
            </a:r>
          </a:p>
        </p:txBody>
      </p:sp>
      <p:sp>
        <p:nvSpPr>
          <p:cNvPr id="8" name="TextBox 8"/>
          <p:cNvSpPr txBox="1"/>
          <p:nvPr/>
        </p:nvSpPr>
        <p:spPr>
          <a:xfrm>
            <a:off x="1252523" y="4727306"/>
            <a:ext cx="4672933" cy="15811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FFFFFF"/>
                </a:solidFill>
                <a:latin typeface="Montserrat"/>
              </a:rPr>
              <a:t>TỔNG QUAN VỀ TẬP DỮ LIỆU VÀ MÔ HÌNH HỌC MÁY</a:t>
            </a:r>
          </a:p>
        </p:txBody>
      </p:sp>
      <p:sp>
        <p:nvSpPr>
          <p:cNvPr id="9" name="TextBox 9"/>
          <p:cNvSpPr txBox="1"/>
          <p:nvPr/>
        </p:nvSpPr>
        <p:spPr>
          <a:xfrm>
            <a:off x="7027639" y="4727306"/>
            <a:ext cx="4232721" cy="15811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FFFFFF"/>
                </a:solidFill>
                <a:latin typeface="Montserrat"/>
              </a:rPr>
              <a:t>MÔ HÌNH HỆ THỐNG VÀ ĐÁNH GIÁ KẾT QUẢ</a:t>
            </a:r>
          </a:p>
        </p:txBody>
      </p:sp>
      <p:sp>
        <p:nvSpPr>
          <p:cNvPr id="10" name="TextBox 10"/>
          <p:cNvSpPr txBox="1"/>
          <p:nvPr/>
        </p:nvSpPr>
        <p:spPr>
          <a:xfrm>
            <a:off x="12582650" y="4727306"/>
            <a:ext cx="4232721" cy="514350"/>
          </a:xfrm>
          <a:prstGeom prst="rect">
            <a:avLst/>
          </a:prstGeom>
        </p:spPr>
        <p:txBody>
          <a:bodyPr lIns="0" tIns="0" rIns="0" bIns="0" rtlCol="0" anchor="t">
            <a:spAutoFit/>
          </a:bodyPr>
          <a:lstStyle/>
          <a:p>
            <a:pPr marL="647702" lvl="1" indent="-323851">
              <a:lnSpc>
                <a:spcPts val="4200"/>
              </a:lnSpc>
              <a:buFont typeface="Arial"/>
              <a:buChar char="•"/>
            </a:pPr>
            <a:r>
              <a:rPr lang="en-US" sz="3000">
                <a:solidFill>
                  <a:srgbClr val="FFFFFF"/>
                </a:solidFill>
                <a:latin typeface="Montserrat"/>
              </a:rPr>
              <a:t> KẾT LUẬN</a:t>
            </a:r>
          </a:p>
        </p:txBody>
      </p:sp>
      <p:grpSp>
        <p:nvGrpSpPr>
          <p:cNvPr id="11" name="Group 11"/>
          <p:cNvGrpSpPr/>
          <p:nvPr/>
        </p:nvGrpSpPr>
        <p:grpSpPr>
          <a:xfrm>
            <a:off x="2721447" y="7743648"/>
            <a:ext cx="1735083" cy="1735083"/>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3D76"/>
            </a:solidFill>
          </p:spPr>
          <p:txBody>
            <a:bodyPr/>
            <a:lstStyle/>
            <a:p>
              <a:endParaRPr lang="en-US"/>
            </a:p>
          </p:txBody>
        </p:sp>
      </p:grpSp>
      <p:sp>
        <p:nvSpPr>
          <p:cNvPr id="13" name="TextBox 13"/>
          <p:cNvSpPr txBox="1"/>
          <p:nvPr/>
        </p:nvSpPr>
        <p:spPr>
          <a:xfrm>
            <a:off x="2721447" y="8463302"/>
            <a:ext cx="1735083" cy="391234"/>
          </a:xfrm>
          <a:prstGeom prst="rect">
            <a:avLst/>
          </a:prstGeom>
        </p:spPr>
        <p:txBody>
          <a:bodyPr lIns="0" tIns="0" rIns="0" bIns="0" rtlCol="0" anchor="t">
            <a:spAutoFit/>
          </a:bodyPr>
          <a:lstStyle/>
          <a:p>
            <a:pPr algn="ctr">
              <a:lnSpc>
                <a:spcPts val="2961"/>
              </a:lnSpc>
            </a:pPr>
            <a:r>
              <a:rPr lang="en-US" sz="2847">
                <a:solidFill>
                  <a:srgbClr val="FFFFFF"/>
                </a:solidFill>
                <a:latin typeface="Montserrat Classic Bold"/>
              </a:rPr>
              <a:t>1</a:t>
            </a:r>
          </a:p>
        </p:txBody>
      </p:sp>
      <p:sp>
        <p:nvSpPr>
          <p:cNvPr id="14" name="TextBox 14"/>
          <p:cNvSpPr txBox="1"/>
          <p:nvPr/>
        </p:nvSpPr>
        <p:spPr>
          <a:xfrm>
            <a:off x="8276458" y="8493901"/>
            <a:ext cx="1735083" cy="391234"/>
          </a:xfrm>
          <a:prstGeom prst="rect">
            <a:avLst/>
          </a:prstGeom>
        </p:spPr>
        <p:txBody>
          <a:bodyPr lIns="0" tIns="0" rIns="0" bIns="0" rtlCol="0" anchor="t">
            <a:spAutoFit/>
          </a:bodyPr>
          <a:lstStyle/>
          <a:p>
            <a:pPr algn="ctr">
              <a:lnSpc>
                <a:spcPts val="2961"/>
              </a:lnSpc>
            </a:pPr>
            <a:r>
              <a:rPr lang="en-US" sz="2847">
                <a:solidFill>
                  <a:srgbClr val="FFFFFF"/>
                </a:solidFill>
                <a:latin typeface="Montserrat Classic Bold"/>
              </a:rPr>
              <a:t>$42.00</a:t>
            </a:r>
          </a:p>
        </p:txBody>
      </p:sp>
      <p:sp>
        <p:nvSpPr>
          <p:cNvPr id="15" name="TextBox 15"/>
          <p:cNvSpPr txBox="1"/>
          <p:nvPr/>
        </p:nvSpPr>
        <p:spPr>
          <a:xfrm>
            <a:off x="13831469" y="8434623"/>
            <a:ext cx="1735083" cy="391234"/>
          </a:xfrm>
          <a:prstGeom prst="rect">
            <a:avLst/>
          </a:prstGeom>
        </p:spPr>
        <p:txBody>
          <a:bodyPr lIns="0" tIns="0" rIns="0" bIns="0" rtlCol="0" anchor="t">
            <a:spAutoFit/>
          </a:bodyPr>
          <a:lstStyle/>
          <a:p>
            <a:pPr algn="ctr">
              <a:lnSpc>
                <a:spcPts val="2961"/>
              </a:lnSpc>
            </a:pPr>
            <a:r>
              <a:rPr lang="en-US" sz="2847">
                <a:solidFill>
                  <a:srgbClr val="FFFFFF"/>
                </a:solidFill>
                <a:latin typeface="Montserrat Classic Bold"/>
              </a:rPr>
              <a:t>$42.00</a:t>
            </a:r>
          </a:p>
        </p:txBody>
      </p:sp>
      <p:grpSp>
        <p:nvGrpSpPr>
          <p:cNvPr id="16" name="Group 16"/>
          <p:cNvGrpSpPr/>
          <p:nvPr/>
        </p:nvGrpSpPr>
        <p:grpSpPr>
          <a:xfrm>
            <a:off x="8276458" y="7743648"/>
            <a:ext cx="1735083" cy="1735083"/>
            <a:chOff x="0" y="0"/>
            <a:chExt cx="6350000" cy="6350000"/>
          </a:xfrm>
        </p:grpSpPr>
        <p:sp>
          <p:nvSpPr>
            <p:cNvPr id="17" name="Freeform 1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3D76"/>
            </a:solidFill>
          </p:spPr>
          <p:txBody>
            <a:bodyPr/>
            <a:lstStyle/>
            <a:p>
              <a:endParaRPr lang="en-US"/>
            </a:p>
          </p:txBody>
        </p:sp>
      </p:grpSp>
      <p:grpSp>
        <p:nvGrpSpPr>
          <p:cNvPr id="18" name="Group 18"/>
          <p:cNvGrpSpPr/>
          <p:nvPr/>
        </p:nvGrpSpPr>
        <p:grpSpPr>
          <a:xfrm>
            <a:off x="13831469" y="7743648"/>
            <a:ext cx="1735083" cy="1735083"/>
            <a:chOff x="0" y="0"/>
            <a:chExt cx="6350000" cy="6350000"/>
          </a:xfrm>
        </p:grpSpPr>
        <p:sp>
          <p:nvSpPr>
            <p:cNvPr id="19" name="Freeform 19"/>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123D76"/>
            </a:solidFill>
          </p:spPr>
          <p:txBody>
            <a:bodyPr/>
            <a:lstStyle/>
            <a:p>
              <a:endParaRPr lang="en-US"/>
            </a:p>
          </p:txBody>
        </p:sp>
      </p:grpSp>
      <p:sp>
        <p:nvSpPr>
          <p:cNvPr id="20" name="TextBox 20"/>
          <p:cNvSpPr txBox="1"/>
          <p:nvPr/>
        </p:nvSpPr>
        <p:spPr>
          <a:xfrm>
            <a:off x="8276458" y="8463302"/>
            <a:ext cx="1735083" cy="391234"/>
          </a:xfrm>
          <a:prstGeom prst="rect">
            <a:avLst/>
          </a:prstGeom>
        </p:spPr>
        <p:txBody>
          <a:bodyPr lIns="0" tIns="0" rIns="0" bIns="0" rtlCol="0" anchor="t">
            <a:spAutoFit/>
          </a:bodyPr>
          <a:lstStyle/>
          <a:p>
            <a:pPr algn="ctr">
              <a:lnSpc>
                <a:spcPts val="2961"/>
              </a:lnSpc>
            </a:pPr>
            <a:r>
              <a:rPr lang="en-US" sz="2847">
                <a:solidFill>
                  <a:srgbClr val="FFFFFF"/>
                </a:solidFill>
                <a:latin typeface="Montserrat Classic Bold"/>
              </a:rPr>
              <a:t>2</a:t>
            </a:r>
          </a:p>
        </p:txBody>
      </p:sp>
      <p:sp>
        <p:nvSpPr>
          <p:cNvPr id="21" name="TextBox 21"/>
          <p:cNvSpPr txBox="1"/>
          <p:nvPr/>
        </p:nvSpPr>
        <p:spPr>
          <a:xfrm>
            <a:off x="13831469" y="8434623"/>
            <a:ext cx="1735083" cy="391234"/>
          </a:xfrm>
          <a:prstGeom prst="rect">
            <a:avLst/>
          </a:prstGeom>
        </p:spPr>
        <p:txBody>
          <a:bodyPr lIns="0" tIns="0" rIns="0" bIns="0" rtlCol="0" anchor="t">
            <a:spAutoFit/>
          </a:bodyPr>
          <a:lstStyle/>
          <a:p>
            <a:pPr algn="ctr">
              <a:lnSpc>
                <a:spcPts val="2961"/>
              </a:lnSpc>
            </a:pPr>
            <a:r>
              <a:rPr lang="en-US" sz="2847">
                <a:solidFill>
                  <a:srgbClr val="FFFFFF"/>
                </a:solidFill>
                <a:latin typeface="Montserrat Classic Bold"/>
              </a:rPr>
              <a:t>3</a:t>
            </a:r>
          </a:p>
        </p:txBody>
      </p:sp>
      <p:sp>
        <p:nvSpPr>
          <p:cNvPr id="22" name="Freeform 22"/>
          <p:cNvSpPr/>
          <p:nvPr/>
        </p:nvSpPr>
        <p:spPr>
          <a:xfrm>
            <a:off x="1028700" y="-198323"/>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23" name="Freeform 23"/>
          <p:cNvSpPr/>
          <p:nvPr/>
        </p:nvSpPr>
        <p:spPr>
          <a:xfrm>
            <a:off x="17259300" y="1429859"/>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876935"/>
            <a:ext cx="1711153" cy="2410065"/>
          </a:xfrm>
          <a:prstGeom prst="rect">
            <a:avLst/>
          </a:prstGeom>
          <a:solidFill>
            <a:srgbClr val="598BCD"/>
          </a:solidFill>
        </p:spPr>
        <p:txBody>
          <a:bodyPr/>
          <a:lstStyle/>
          <a:p>
            <a:endParaRPr lang="en-US"/>
          </a:p>
        </p:txBody>
      </p:sp>
      <p:sp>
        <p:nvSpPr>
          <p:cNvPr id="3" name="AutoShape 3"/>
          <p:cNvSpPr/>
          <p:nvPr/>
        </p:nvSpPr>
        <p:spPr>
          <a:xfrm>
            <a:off x="16668018" y="0"/>
            <a:ext cx="1608512" cy="10287000"/>
          </a:xfrm>
          <a:prstGeom prst="rect">
            <a:avLst/>
          </a:prstGeom>
          <a:solidFill>
            <a:srgbClr val="598BCD"/>
          </a:solidFill>
        </p:spPr>
        <p:txBody>
          <a:bodyPr/>
          <a:lstStyle/>
          <a:p>
            <a:endParaRPr lang="en-US"/>
          </a:p>
        </p:txBody>
      </p:sp>
      <p:sp>
        <p:nvSpPr>
          <p:cNvPr id="4" name="Freeform 4"/>
          <p:cNvSpPr/>
          <p:nvPr/>
        </p:nvSpPr>
        <p:spPr>
          <a:xfrm>
            <a:off x="13005032" y="6346194"/>
            <a:ext cx="5003995" cy="3565346"/>
          </a:xfrm>
          <a:custGeom>
            <a:avLst/>
            <a:gdLst/>
            <a:ahLst/>
            <a:cxnLst/>
            <a:rect l="l" t="t" r="r" b="b"/>
            <a:pathLst>
              <a:path w="5003995" h="3565346">
                <a:moveTo>
                  <a:pt x="0" y="0"/>
                </a:moveTo>
                <a:lnTo>
                  <a:pt x="5003995" y="0"/>
                </a:lnTo>
                <a:lnTo>
                  <a:pt x="5003995" y="3565346"/>
                </a:lnTo>
                <a:lnTo>
                  <a:pt x="0" y="3565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123441" y="-374656"/>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022951" y="4676577"/>
            <a:ext cx="10670283" cy="4007862"/>
          </a:xfrm>
          <a:custGeom>
            <a:avLst/>
            <a:gdLst/>
            <a:ahLst/>
            <a:cxnLst/>
            <a:rect l="l" t="t" r="r" b="b"/>
            <a:pathLst>
              <a:path w="10670283" h="4007862">
                <a:moveTo>
                  <a:pt x="0" y="0"/>
                </a:moveTo>
                <a:lnTo>
                  <a:pt x="10670283" y="0"/>
                </a:lnTo>
                <a:lnTo>
                  <a:pt x="10670283" y="4007862"/>
                </a:lnTo>
                <a:lnTo>
                  <a:pt x="0" y="4007862"/>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45332" y="302600"/>
            <a:ext cx="8474324" cy="726100"/>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1.2.Các mô hình học máy</a:t>
            </a:r>
          </a:p>
        </p:txBody>
      </p:sp>
      <p:sp>
        <p:nvSpPr>
          <p:cNvPr id="8" name="TextBox 8"/>
          <p:cNvSpPr txBox="1"/>
          <p:nvPr/>
        </p:nvSpPr>
        <p:spPr>
          <a:xfrm>
            <a:off x="988241" y="1138357"/>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Supported Vector Machine (SVM)</a:t>
            </a:r>
          </a:p>
        </p:txBody>
      </p:sp>
      <p:sp>
        <p:nvSpPr>
          <p:cNvPr id="9" name="TextBox 9"/>
          <p:cNvSpPr txBox="1"/>
          <p:nvPr/>
        </p:nvSpPr>
        <p:spPr>
          <a:xfrm>
            <a:off x="1394690" y="1852097"/>
            <a:ext cx="14331317" cy="19577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Các hàm kernel sẽ ánh xạ dữ liệu từ không gian ít chiều sang không gian nhiều chiều hơn để tìm ra siêu mặt phẳng phân tách dữ liệu. </a:t>
            </a:r>
          </a:p>
          <a:p>
            <a:pPr algn="just">
              <a:lnSpc>
                <a:spcPts val="3920"/>
              </a:lnSpc>
            </a:pPr>
            <a:r>
              <a:rPr lang="en-US" sz="2800">
                <a:solidFill>
                  <a:srgbClr val="000000"/>
                </a:solidFill>
                <a:latin typeface="Montserrat"/>
              </a:rPr>
              <a:t>Một số hàm kernel: Linear kernel, Polynimial kernel, Radial basis function (RBF) kernel, Sigmoid kernel.</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876935"/>
            <a:ext cx="1711153" cy="2410065"/>
          </a:xfrm>
          <a:prstGeom prst="rect">
            <a:avLst/>
          </a:prstGeom>
          <a:solidFill>
            <a:srgbClr val="598BCD"/>
          </a:solidFill>
        </p:spPr>
        <p:txBody>
          <a:bodyPr/>
          <a:lstStyle/>
          <a:p>
            <a:endParaRPr lang="en-US"/>
          </a:p>
        </p:txBody>
      </p:sp>
      <p:sp>
        <p:nvSpPr>
          <p:cNvPr id="3" name="AutoShape 3"/>
          <p:cNvSpPr/>
          <p:nvPr/>
        </p:nvSpPr>
        <p:spPr>
          <a:xfrm>
            <a:off x="12358317" y="8480460"/>
            <a:ext cx="7940511" cy="3613080"/>
          </a:xfrm>
          <a:prstGeom prst="rect">
            <a:avLst/>
          </a:prstGeom>
          <a:solidFill>
            <a:srgbClr val="598BCD"/>
          </a:solidFill>
        </p:spPr>
        <p:txBody>
          <a:bodyPr/>
          <a:lstStyle/>
          <a:p>
            <a:endParaRPr lang="en-US"/>
          </a:p>
        </p:txBody>
      </p:sp>
      <p:sp>
        <p:nvSpPr>
          <p:cNvPr id="4" name="Freeform 4"/>
          <p:cNvSpPr/>
          <p:nvPr/>
        </p:nvSpPr>
        <p:spPr>
          <a:xfrm>
            <a:off x="13005032" y="6346194"/>
            <a:ext cx="5003995" cy="3565346"/>
          </a:xfrm>
          <a:custGeom>
            <a:avLst/>
            <a:gdLst/>
            <a:ahLst/>
            <a:cxnLst/>
            <a:rect l="l" t="t" r="r" b="b"/>
            <a:pathLst>
              <a:path w="5003995" h="3565346">
                <a:moveTo>
                  <a:pt x="0" y="0"/>
                </a:moveTo>
                <a:lnTo>
                  <a:pt x="5003995" y="0"/>
                </a:lnTo>
                <a:lnTo>
                  <a:pt x="5003995" y="3565346"/>
                </a:lnTo>
                <a:lnTo>
                  <a:pt x="0" y="35653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5123441" y="-374656"/>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2563134" y="4595932"/>
            <a:ext cx="9795183" cy="4995543"/>
          </a:xfrm>
          <a:custGeom>
            <a:avLst/>
            <a:gdLst/>
            <a:ahLst/>
            <a:cxnLst/>
            <a:rect l="l" t="t" r="r" b="b"/>
            <a:pathLst>
              <a:path w="9795183" h="4995543">
                <a:moveTo>
                  <a:pt x="0" y="0"/>
                </a:moveTo>
                <a:lnTo>
                  <a:pt x="9795183" y="0"/>
                </a:lnTo>
                <a:lnTo>
                  <a:pt x="9795183" y="4995543"/>
                </a:lnTo>
                <a:lnTo>
                  <a:pt x="0" y="4995543"/>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445332" y="302600"/>
            <a:ext cx="8474324" cy="726100"/>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1.2.Các mô hình học máy</a:t>
            </a:r>
          </a:p>
        </p:txBody>
      </p:sp>
      <p:sp>
        <p:nvSpPr>
          <p:cNvPr id="8" name="TextBox 8"/>
          <p:cNvSpPr txBox="1"/>
          <p:nvPr/>
        </p:nvSpPr>
        <p:spPr>
          <a:xfrm>
            <a:off x="988241" y="1138357"/>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K-Nearest Neighbors (KNN)</a:t>
            </a:r>
          </a:p>
        </p:txBody>
      </p:sp>
      <p:sp>
        <p:nvSpPr>
          <p:cNvPr id="9" name="TextBox 9"/>
          <p:cNvSpPr txBox="1"/>
          <p:nvPr/>
        </p:nvSpPr>
        <p:spPr>
          <a:xfrm>
            <a:off x="1394690" y="1852097"/>
            <a:ext cx="14331317" cy="14624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KNN là một trong những thuật toán phân loại cơ bản nhưng cần thiết nhất trong học máy. Nó thuộc miền học có giám sát và có ứng dụng mạnh mẽ trong nhận dạng mẫu, khai thác dữ liệu và phát hiện xâm nhập.</a:t>
            </a:r>
          </a:p>
        </p:txBody>
      </p:sp>
      <p:sp>
        <p:nvSpPr>
          <p:cNvPr id="10" name="TextBox 10"/>
          <p:cNvSpPr txBox="1"/>
          <p:nvPr/>
        </p:nvSpPr>
        <p:spPr>
          <a:xfrm>
            <a:off x="1390243" y="3447852"/>
            <a:ext cx="14331317" cy="9671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Thuật toán K-NN hoạt động bằng cách tìm K lân cận gần nhất với một điểm dữ liệu nhất định dựa trên thước đo khoảng cách</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0"/>
            <a:ext cx="8534143" cy="10287000"/>
          </a:xfrm>
          <a:prstGeom prst="rect">
            <a:avLst/>
          </a:prstGeom>
          <a:solidFill>
            <a:srgbClr val="598BCD"/>
          </a:solidFill>
        </p:spPr>
        <p:txBody>
          <a:bodyPr/>
          <a:lstStyle/>
          <a:p>
            <a:endParaRPr lang="en-US"/>
          </a:p>
        </p:txBody>
      </p:sp>
      <p:pic>
        <p:nvPicPr>
          <p:cNvPr id="3" name="Picture 3"/>
          <p:cNvPicPr>
            <a:picLocks noChangeAspect="1"/>
          </p:cNvPicPr>
          <p:nvPr/>
        </p:nvPicPr>
        <p:blipFill>
          <a:blip r:embed="rId2"/>
          <a:stretch>
            <a:fillRect/>
          </a:stretch>
        </p:blipFill>
        <p:spPr>
          <a:xfrm>
            <a:off x="8348167" y="283915"/>
            <a:ext cx="9721236" cy="9667070"/>
          </a:xfrm>
          <a:prstGeom prst="rect">
            <a:avLst/>
          </a:prstGeom>
        </p:spPr>
      </p:pic>
      <p:sp>
        <p:nvSpPr>
          <p:cNvPr id="4" name="TextBox 4"/>
          <p:cNvSpPr txBox="1"/>
          <p:nvPr/>
        </p:nvSpPr>
        <p:spPr>
          <a:xfrm>
            <a:off x="1028700" y="1645625"/>
            <a:ext cx="6920537" cy="4038006"/>
          </a:xfrm>
          <a:prstGeom prst="rect">
            <a:avLst/>
          </a:prstGeom>
        </p:spPr>
        <p:txBody>
          <a:bodyPr lIns="0" tIns="0" rIns="0" bIns="0" rtlCol="0" anchor="t">
            <a:spAutoFit/>
          </a:bodyPr>
          <a:lstStyle/>
          <a:p>
            <a:pPr>
              <a:lnSpc>
                <a:spcPts val="6307"/>
              </a:lnSpc>
            </a:pPr>
            <a:r>
              <a:rPr lang="en-US" sz="6064">
                <a:solidFill>
                  <a:srgbClr val="FFFFFF"/>
                </a:solidFill>
                <a:latin typeface="Montserrat Classic Bold"/>
              </a:rPr>
              <a:t>Chương 2:</a:t>
            </a:r>
          </a:p>
          <a:p>
            <a:pPr>
              <a:lnSpc>
                <a:spcPts val="6307"/>
              </a:lnSpc>
            </a:pPr>
            <a:r>
              <a:rPr lang="en-US" sz="6064">
                <a:solidFill>
                  <a:srgbClr val="FFFFFF"/>
                </a:solidFill>
                <a:latin typeface="Montserrat Classic Bold"/>
              </a:rPr>
              <a:t>MÔ HÌNH HỆ THỐNG VÀ ĐÁNH GIÁ KẾT QUẢ</a:t>
            </a:r>
          </a:p>
          <a:p>
            <a:pPr>
              <a:lnSpc>
                <a:spcPts val="6307"/>
              </a:lnSpc>
            </a:pPr>
            <a:endParaRPr lang="en-US" sz="6064">
              <a:solidFill>
                <a:srgbClr val="FFFFFF"/>
              </a:solidFill>
              <a:latin typeface="Montserrat Classic Bold"/>
            </a:endParaRPr>
          </a:p>
        </p:txBody>
      </p:sp>
      <p:sp>
        <p:nvSpPr>
          <p:cNvPr id="5" name="Freeform 5"/>
          <p:cNvSpPr/>
          <p:nvPr/>
        </p:nvSpPr>
        <p:spPr>
          <a:xfrm>
            <a:off x="4992425" y="9081950"/>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6" name="Freeform 6"/>
          <p:cNvSpPr/>
          <p:nvPr/>
        </p:nvSpPr>
        <p:spPr>
          <a:xfrm>
            <a:off x="6829437" y="-368047"/>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534809" y="551559"/>
            <a:ext cx="1219530" cy="954282"/>
          </a:xfrm>
          <a:custGeom>
            <a:avLst/>
            <a:gdLst/>
            <a:ahLst/>
            <a:cxnLst/>
            <a:rect l="l" t="t" r="r" b="b"/>
            <a:pathLst>
              <a:path w="1219530" h="954282">
                <a:moveTo>
                  <a:pt x="1219529" y="954282"/>
                </a:moveTo>
                <a:lnTo>
                  <a:pt x="0" y="954282"/>
                </a:lnTo>
                <a:lnTo>
                  <a:pt x="0" y="0"/>
                </a:lnTo>
                <a:lnTo>
                  <a:pt x="1219529" y="0"/>
                </a:lnTo>
                <a:lnTo>
                  <a:pt x="1219529"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445332" y="302600"/>
            <a:ext cx="847432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2.1.Mô hình hệ thống</a:t>
            </a:r>
          </a:p>
          <a:p>
            <a:pPr>
              <a:lnSpc>
                <a:spcPts val="5475"/>
              </a:lnSpc>
            </a:pPr>
            <a:endParaRPr lang="en-US" sz="5264">
              <a:solidFill>
                <a:srgbClr val="123D76"/>
              </a:solidFill>
              <a:latin typeface="Montserrat Classic Bold"/>
            </a:endParaRPr>
          </a:p>
        </p:txBody>
      </p:sp>
      <p:sp>
        <p:nvSpPr>
          <p:cNvPr id="8" name="TextBox 8"/>
          <p:cNvSpPr txBox="1"/>
          <p:nvPr/>
        </p:nvSpPr>
        <p:spPr>
          <a:xfrm>
            <a:off x="898664" y="1297805"/>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Sơ đồ hệ thống</a:t>
            </a:r>
          </a:p>
        </p:txBody>
      </p:sp>
      <p:pic>
        <p:nvPicPr>
          <p:cNvPr id="10" name="Picture 9" descr="A diagram of a diagram&#10;&#10;Description automatically generated with medium confidence">
            <a:extLst>
              <a:ext uri="{FF2B5EF4-FFF2-40B4-BE49-F238E27FC236}">
                <a16:creationId xmlns:a16="http://schemas.microsoft.com/office/drawing/2014/main" id="{AA9E5614-EA96-75C7-AD82-6389E838F8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400" y="2781956"/>
            <a:ext cx="16298288" cy="6476344"/>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7501715" y="1073427"/>
            <a:ext cx="9535355" cy="8688251"/>
          </a:xfrm>
          <a:custGeom>
            <a:avLst/>
            <a:gdLst/>
            <a:ahLst/>
            <a:cxnLst/>
            <a:rect l="l" t="t" r="r" b="b"/>
            <a:pathLst>
              <a:path w="9535355" h="8688251">
                <a:moveTo>
                  <a:pt x="0" y="0"/>
                </a:moveTo>
                <a:lnTo>
                  <a:pt x="9535355" y="0"/>
                </a:lnTo>
                <a:lnTo>
                  <a:pt x="9535355" y="8688251"/>
                </a:lnTo>
                <a:lnTo>
                  <a:pt x="0" y="8688251"/>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445332" y="302600"/>
            <a:ext cx="847432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2.1.Mô hình hệ thống</a:t>
            </a:r>
          </a:p>
          <a:p>
            <a:pPr>
              <a:lnSpc>
                <a:spcPts val="5475"/>
              </a:lnSpc>
            </a:pPr>
            <a:endParaRPr lang="en-US" sz="5264">
              <a:solidFill>
                <a:srgbClr val="123D76"/>
              </a:solidFill>
              <a:latin typeface="Montserrat Classic Bold"/>
            </a:endParaRPr>
          </a:p>
        </p:txBody>
      </p:sp>
      <p:sp>
        <p:nvSpPr>
          <p:cNvPr id="8" name="TextBox 8"/>
          <p:cNvSpPr txBox="1"/>
          <p:nvPr/>
        </p:nvSpPr>
        <p:spPr>
          <a:xfrm>
            <a:off x="898664" y="1297805"/>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Tiền xử lý dữ liệu</a:t>
            </a:r>
          </a:p>
        </p:txBody>
      </p:sp>
      <p:sp>
        <p:nvSpPr>
          <p:cNvPr id="9" name="TextBox 9"/>
          <p:cNvSpPr txBox="1"/>
          <p:nvPr/>
        </p:nvSpPr>
        <p:spPr>
          <a:xfrm>
            <a:off x="1290075" y="1907275"/>
            <a:ext cx="5274972" cy="2284064"/>
          </a:xfrm>
          <a:prstGeom prst="rect">
            <a:avLst/>
          </a:prstGeom>
        </p:spPr>
        <p:txBody>
          <a:bodyPr lIns="0" tIns="0" rIns="0" bIns="0" rtlCol="0" anchor="t">
            <a:spAutoFit/>
          </a:bodyPr>
          <a:lstStyle/>
          <a:p>
            <a:pPr algn="just">
              <a:lnSpc>
                <a:spcPts val="4570"/>
              </a:lnSpc>
            </a:pPr>
            <a:r>
              <a:rPr lang="en-US" sz="3264">
                <a:solidFill>
                  <a:srgbClr val="000000"/>
                </a:solidFill>
                <a:latin typeface="Montserrat"/>
              </a:rPr>
              <a:t>Trích xuất dữ liệu: Trích xuất dữ liệu của thành phố có tỉ lệ mất mát dữ liệu thấp nhất – Delhi. </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504818" y="4006397"/>
            <a:ext cx="11692581" cy="5251903"/>
          </a:xfrm>
          <a:custGeom>
            <a:avLst/>
            <a:gdLst/>
            <a:ahLst/>
            <a:cxnLst/>
            <a:rect l="l" t="t" r="r" b="b"/>
            <a:pathLst>
              <a:path w="11692581" h="5251903">
                <a:moveTo>
                  <a:pt x="0" y="0"/>
                </a:moveTo>
                <a:lnTo>
                  <a:pt x="11692581" y="0"/>
                </a:lnTo>
                <a:lnTo>
                  <a:pt x="11692581" y="5251903"/>
                </a:lnTo>
                <a:lnTo>
                  <a:pt x="0" y="5251903"/>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445332" y="302600"/>
            <a:ext cx="847432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2.1.Mô hình hệ thống</a:t>
            </a:r>
          </a:p>
          <a:p>
            <a:pPr>
              <a:lnSpc>
                <a:spcPts val="5475"/>
              </a:lnSpc>
            </a:pPr>
            <a:endParaRPr lang="en-US" sz="5264">
              <a:solidFill>
                <a:srgbClr val="123D76"/>
              </a:solidFill>
              <a:latin typeface="Montserrat Classic Bold"/>
            </a:endParaRPr>
          </a:p>
        </p:txBody>
      </p:sp>
      <p:sp>
        <p:nvSpPr>
          <p:cNvPr id="8" name="TextBox 8"/>
          <p:cNvSpPr txBox="1"/>
          <p:nvPr/>
        </p:nvSpPr>
        <p:spPr>
          <a:xfrm>
            <a:off x="898664" y="1297805"/>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Tiền xử lý dữ liệu</a:t>
            </a:r>
          </a:p>
        </p:txBody>
      </p:sp>
      <p:sp>
        <p:nvSpPr>
          <p:cNvPr id="9" name="TextBox 9"/>
          <p:cNvSpPr txBox="1"/>
          <p:nvPr/>
        </p:nvSpPr>
        <p:spPr>
          <a:xfrm>
            <a:off x="1290075" y="1916800"/>
            <a:ext cx="14540547" cy="14624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Xử lý mất mát dữ liệu:  Để xử lý mất mát dữ liệu hàm interpolate của thư viện pandas với phương thức mặc định là linear(tuyến tính).</a:t>
            </a:r>
          </a:p>
          <a:p>
            <a:pPr algn="just">
              <a:lnSpc>
                <a:spcPts val="3920"/>
              </a:lnSpc>
            </a:pPr>
            <a:endParaRPr lang="en-US" sz="2800">
              <a:solidFill>
                <a:srgbClr val="000000"/>
              </a:solidFill>
              <a:latin typeface="Montserrat"/>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648063" y="2388605"/>
            <a:ext cx="10991875" cy="7573235"/>
          </a:xfrm>
          <a:custGeom>
            <a:avLst/>
            <a:gdLst/>
            <a:ahLst/>
            <a:cxnLst/>
            <a:rect l="l" t="t" r="r" b="b"/>
            <a:pathLst>
              <a:path w="10991875" h="7573235">
                <a:moveTo>
                  <a:pt x="0" y="0"/>
                </a:moveTo>
                <a:lnTo>
                  <a:pt x="10991874" y="0"/>
                </a:lnTo>
                <a:lnTo>
                  <a:pt x="10991874" y="7573235"/>
                </a:lnTo>
                <a:lnTo>
                  <a:pt x="0" y="7573235"/>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445332" y="302600"/>
            <a:ext cx="847432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2.1.Mô hình hệ thống</a:t>
            </a:r>
          </a:p>
          <a:p>
            <a:pPr>
              <a:lnSpc>
                <a:spcPts val="5475"/>
              </a:lnSpc>
            </a:pPr>
            <a:endParaRPr lang="en-US" sz="5264">
              <a:solidFill>
                <a:srgbClr val="123D76"/>
              </a:solidFill>
              <a:latin typeface="Montserrat Classic Bold"/>
            </a:endParaRPr>
          </a:p>
        </p:txBody>
      </p:sp>
      <p:sp>
        <p:nvSpPr>
          <p:cNvPr id="8" name="TextBox 8"/>
          <p:cNvSpPr txBox="1"/>
          <p:nvPr/>
        </p:nvSpPr>
        <p:spPr>
          <a:xfrm>
            <a:off x="898664" y="1297805"/>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Tiền xử lý dữ liệu</a:t>
            </a:r>
          </a:p>
        </p:txBody>
      </p:sp>
      <p:sp>
        <p:nvSpPr>
          <p:cNvPr id="9" name="TextBox 9"/>
          <p:cNvSpPr txBox="1"/>
          <p:nvPr/>
        </p:nvSpPr>
        <p:spPr>
          <a:xfrm>
            <a:off x="1290075" y="1916800"/>
            <a:ext cx="14540547"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Tính chỉ số AQI</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3076057" y="2388605"/>
            <a:ext cx="12135886" cy="7322418"/>
          </a:xfrm>
          <a:custGeom>
            <a:avLst/>
            <a:gdLst/>
            <a:ahLst/>
            <a:cxnLst/>
            <a:rect l="l" t="t" r="r" b="b"/>
            <a:pathLst>
              <a:path w="12135886" h="7322418">
                <a:moveTo>
                  <a:pt x="0" y="0"/>
                </a:moveTo>
                <a:lnTo>
                  <a:pt x="12135886" y="0"/>
                </a:lnTo>
                <a:lnTo>
                  <a:pt x="12135886" y="7322418"/>
                </a:lnTo>
                <a:lnTo>
                  <a:pt x="0" y="7322418"/>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445332" y="302600"/>
            <a:ext cx="847432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2.1.Mô hình hệ thống</a:t>
            </a:r>
          </a:p>
          <a:p>
            <a:pPr>
              <a:lnSpc>
                <a:spcPts val="5475"/>
              </a:lnSpc>
            </a:pPr>
            <a:endParaRPr lang="en-US" sz="5264">
              <a:solidFill>
                <a:srgbClr val="123D76"/>
              </a:solidFill>
              <a:latin typeface="Montserrat Classic Bold"/>
            </a:endParaRPr>
          </a:p>
        </p:txBody>
      </p:sp>
      <p:sp>
        <p:nvSpPr>
          <p:cNvPr id="8" name="TextBox 8"/>
          <p:cNvSpPr txBox="1"/>
          <p:nvPr/>
        </p:nvSpPr>
        <p:spPr>
          <a:xfrm>
            <a:off x="898664" y="1297805"/>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Tiền xử lý dữ liệu</a:t>
            </a:r>
          </a:p>
        </p:txBody>
      </p:sp>
      <p:sp>
        <p:nvSpPr>
          <p:cNvPr id="9" name="TextBox 9"/>
          <p:cNvSpPr txBox="1"/>
          <p:nvPr/>
        </p:nvSpPr>
        <p:spPr>
          <a:xfrm>
            <a:off x="1290075" y="1916800"/>
            <a:ext cx="14540547"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Tính chỉ số AQI</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310904" y="2284783"/>
            <a:ext cx="15666192" cy="6645536"/>
          </a:xfrm>
          <a:custGeom>
            <a:avLst/>
            <a:gdLst/>
            <a:ahLst/>
            <a:cxnLst/>
            <a:rect l="l" t="t" r="r" b="b"/>
            <a:pathLst>
              <a:path w="15666192" h="6645536">
                <a:moveTo>
                  <a:pt x="0" y="0"/>
                </a:moveTo>
                <a:lnTo>
                  <a:pt x="15666192" y="0"/>
                </a:lnTo>
                <a:lnTo>
                  <a:pt x="15666192" y="6645536"/>
                </a:lnTo>
                <a:lnTo>
                  <a:pt x="0" y="6645536"/>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445332" y="302600"/>
            <a:ext cx="847432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2.1.Mô hình hệ thống</a:t>
            </a:r>
          </a:p>
          <a:p>
            <a:pPr>
              <a:lnSpc>
                <a:spcPts val="5475"/>
              </a:lnSpc>
            </a:pPr>
            <a:endParaRPr lang="en-US" sz="5264">
              <a:solidFill>
                <a:srgbClr val="123D76"/>
              </a:solidFill>
              <a:latin typeface="Montserrat Classic Bold"/>
            </a:endParaRPr>
          </a:p>
        </p:txBody>
      </p:sp>
      <p:sp>
        <p:nvSpPr>
          <p:cNvPr id="8" name="TextBox 8"/>
          <p:cNvSpPr txBox="1"/>
          <p:nvPr/>
        </p:nvSpPr>
        <p:spPr>
          <a:xfrm>
            <a:off x="898664" y="1297805"/>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Tiền xử lý dữ liệu</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4229163" y="1069206"/>
            <a:ext cx="12463799" cy="9076690"/>
          </a:xfrm>
          <a:custGeom>
            <a:avLst/>
            <a:gdLst/>
            <a:ahLst/>
            <a:cxnLst/>
            <a:rect l="l" t="t" r="r" b="b"/>
            <a:pathLst>
              <a:path w="12463799" h="9076690">
                <a:moveTo>
                  <a:pt x="0" y="0"/>
                </a:moveTo>
                <a:lnTo>
                  <a:pt x="12463799" y="0"/>
                </a:lnTo>
                <a:lnTo>
                  <a:pt x="12463799" y="9076690"/>
                </a:lnTo>
                <a:lnTo>
                  <a:pt x="0" y="9076690"/>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445332" y="302600"/>
            <a:ext cx="847432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2.1.Mô hình hệ thống</a:t>
            </a:r>
          </a:p>
          <a:p>
            <a:pPr>
              <a:lnSpc>
                <a:spcPts val="5475"/>
              </a:lnSpc>
            </a:pPr>
            <a:endParaRPr lang="en-US" sz="5264">
              <a:solidFill>
                <a:srgbClr val="123D76"/>
              </a:solidFill>
              <a:latin typeface="Montserrat Classic Bold"/>
            </a:endParaRPr>
          </a:p>
        </p:txBody>
      </p:sp>
      <p:sp>
        <p:nvSpPr>
          <p:cNvPr id="8" name="TextBox 8"/>
          <p:cNvSpPr txBox="1"/>
          <p:nvPr/>
        </p:nvSpPr>
        <p:spPr>
          <a:xfrm>
            <a:off x="445332" y="1143635"/>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Tiền xử lý dữ liệu</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7876935"/>
            <a:ext cx="1711153" cy="2410065"/>
          </a:xfrm>
          <a:prstGeom prst="rect">
            <a:avLst/>
          </a:prstGeom>
          <a:solidFill>
            <a:srgbClr val="598BCD"/>
          </a:solidFill>
        </p:spPr>
        <p:txBody>
          <a:bodyPr/>
          <a:lstStyle/>
          <a:p>
            <a:endParaRPr lang="en-US"/>
          </a:p>
        </p:txBody>
      </p:sp>
      <p:sp>
        <p:nvSpPr>
          <p:cNvPr id="3" name="AutoShape 3"/>
          <p:cNvSpPr/>
          <p:nvPr/>
        </p:nvSpPr>
        <p:spPr>
          <a:xfrm>
            <a:off x="9937790" y="0"/>
            <a:ext cx="8338740" cy="10287000"/>
          </a:xfrm>
          <a:prstGeom prst="rect">
            <a:avLst/>
          </a:prstGeom>
          <a:solidFill>
            <a:srgbClr val="598BCD"/>
          </a:solidFill>
        </p:spPr>
        <p:txBody>
          <a:bodyPr/>
          <a:lstStyle/>
          <a:p>
            <a:endParaRPr lang="en-US"/>
          </a:p>
        </p:txBody>
      </p:sp>
      <p:sp>
        <p:nvSpPr>
          <p:cNvPr id="4" name="Freeform 4"/>
          <p:cNvSpPr/>
          <p:nvPr/>
        </p:nvSpPr>
        <p:spPr>
          <a:xfrm>
            <a:off x="7846639" y="1926122"/>
            <a:ext cx="9412661" cy="6706521"/>
          </a:xfrm>
          <a:custGeom>
            <a:avLst/>
            <a:gdLst/>
            <a:ahLst/>
            <a:cxnLst/>
            <a:rect l="l" t="t" r="r" b="b"/>
            <a:pathLst>
              <a:path w="9412661" h="6706521">
                <a:moveTo>
                  <a:pt x="0" y="0"/>
                </a:moveTo>
                <a:lnTo>
                  <a:pt x="9412661" y="0"/>
                </a:lnTo>
                <a:lnTo>
                  <a:pt x="9412661" y="6706521"/>
                </a:lnTo>
                <a:lnTo>
                  <a:pt x="0" y="67065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0925629" y="9081968"/>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4988528" y="-116893"/>
            <a:ext cx="1205132" cy="1403356"/>
          </a:xfrm>
          <a:custGeom>
            <a:avLst/>
            <a:gdLst/>
            <a:ahLst/>
            <a:cxnLst/>
            <a:rect l="l" t="t" r="r" b="b"/>
            <a:pathLst>
              <a:path w="1205132" h="1403356">
                <a:moveTo>
                  <a:pt x="0" y="0"/>
                </a:moveTo>
                <a:lnTo>
                  <a:pt x="1205131" y="0"/>
                </a:lnTo>
                <a:lnTo>
                  <a:pt x="1205131" y="1403356"/>
                </a:lnTo>
                <a:lnTo>
                  <a:pt x="0" y="1403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Freeform 7"/>
          <p:cNvSpPr/>
          <p:nvPr/>
        </p:nvSpPr>
        <p:spPr>
          <a:xfrm>
            <a:off x="17259300"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TextBox 8"/>
          <p:cNvSpPr txBox="1"/>
          <p:nvPr/>
        </p:nvSpPr>
        <p:spPr>
          <a:xfrm>
            <a:off x="855577" y="1816103"/>
            <a:ext cx="7238985" cy="4038023"/>
          </a:xfrm>
          <a:prstGeom prst="rect">
            <a:avLst/>
          </a:prstGeom>
        </p:spPr>
        <p:txBody>
          <a:bodyPr lIns="0" tIns="0" rIns="0" bIns="0" rtlCol="0" anchor="t">
            <a:spAutoFit/>
          </a:bodyPr>
          <a:lstStyle/>
          <a:p>
            <a:pPr>
              <a:lnSpc>
                <a:spcPts val="6307"/>
              </a:lnSpc>
            </a:pPr>
            <a:r>
              <a:rPr lang="en-US" sz="6065">
                <a:solidFill>
                  <a:srgbClr val="123D76"/>
                </a:solidFill>
                <a:latin typeface="Montserrat Classic Bold"/>
              </a:rPr>
              <a:t>CHƯƠNG 1:</a:t>
            </a:r>
          </a:p>
          <a:p>
            <a:pPr>
              <a:lnSpc>
                <a:spcPts val="6307"/>
              </a:lnSpc>
            </a:pPr>
            <a:r>
              <a:rPr lang="en-US" sz="6065">
                <a:solidFill>
                  <a:srgbClr val="123D76"/>
                </a:solidFill>
                <a:latin typeface="Montserrat Classic Bold"/>
              </a:rPr>
              <a:t>TỔNG QUAN VỀ TẬP DỮ LIỆU VÀ MÔ HÌNH HỌC MÁY</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5510876" y="1269274"/>
            <a:ext cx="9710941" cy="8718267"/>
          </a:xfrm>
          <a:custGeom>
            <a:avLst/>
            <a:gdLst/>
            <a:ahLst/>
            <a:cxnLst/>
            <a:rect l="l" t="t" r="r" b="b"/>
            <a:pathLst>
              <a:path w="9710941" h="8718267">
                <a:moveTo>
                  <a:pt x="0" y="0"/>
                </a:moveTo>
                <a:lnTo>
                  <a:pt x="9710941" y="0"/>
                </a:lnTo>
                <a:lnTo>
                  <a:pt x="9710941" y="8718268"/>
                </a:lnTo>
                <a:lnTo>
                  <a:pt x="0" y="8718268"/>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445332" y="302600"/>
            <a:ext cx="847432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2.1.Mô hình hệ thống</a:t>
            </a:r>
          </a:p>
          <a:p>
            <a:pPr>
              <a:lnSpc>
                <a:spcPts val="5475"/>
              </a:lnSpc>
            </a:pPr>
            <a:endParaRPr lang="en-US" sz="5264">
              <a:solidFill>
                <a:srgbClr val="123D76"/>
              </a:solidFill>
              <a:latin typeface="Montserrat Classic Bold"/>
            </a:endParaRPr>
          </a:p>
        </p:txBody>
      </p:sp>
      <p:sp>
        <p:nvSpPr>
          <p:cNvPr id="8" name="TextBox 8"/>
          <p:cNvSpPr txBox="1"/>
          <p:nvPr/>
        </p:nvSpPr>
        <p:spPr>
          <a:xfrm>
            <a:off x="898664" y="1297805"/>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Triển khai mô hình</a:t>
            </a:r>
          </a:p>
        </p:txBody>
      </p:sp>
      <p:sp>
        <p:nvSpPr>
          <p:cNvPr id="9" name="TextBox 9"/>
          <p:cNvSpPr txBox="1"/>
          <p:nvPr/>
        </p:nvSpPr>
        <p:spPr>
          <a:xfrm>
            <a:off x="1290075" y="1916800"/>
            <a:ext cx="14540547"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Random Forest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28700" y="2474330"/>
            <a:ext cx="6770541" cy="5425302"/>
          </a:xfrm>
          <a:custGeom>
            <a:avLst/>
            <a:gdLst/>
            <a:ahLst/>
            <a:cxnLst/>
            <a:rect l="l" t="t" r="r" b="b"/>
            <a:pathLst>
              <a:path w="6770541" h="5425302">
                <a:moveTo>
                  <a:pt x="0" y="0"/>
                </a:moveTo>
                <a:lnTo>
                  <a:pt x="6770541" y="0"/>
                </a:lnTo>
                <a:lnTo>
                  <a:pt x="6770541" y="5425302"/>
                </a:lnTo>
                <a:lnTo>
                  <a:pt x="0" y="5425302"/>
                </a:lnTo>
                <a:lnTo>
                  <a:pt x="0" y="0"/>
                </a:lnTo>
                <a:close/>
              </a:path>
            </a:pathLst>
          </a:custGeom>
          <a:blipFill>
            <a:blip r:embed="rId8"/>
            <a:stretch>
              <a:fillRect/>
            </a:stretch>
          </a:blipFill>
        </p:spPr>
        <p:txBody>
          <a:bodyPr/>
          <a:lstStyle/>
          <a:p>
            <a:endParaRPr lang="en-US"/>
          </a:p>
        </p:txBody>
      </p:sp>
      <p:sp>
        <p:nvSpPr>
          <p:cNvPr id="7" name="Freeform 7"/>
          <p:cNvSpPr/>
          <p:nvPr/>
        </p:nvSpPr>
        <p:spPr>
          <a:xfrm>
            <a:off x="8919656" y="226400"/>
            <a:ext cx="6167768" cy="9871058"/>
          </a:xfrm>
          <a:custGeom>
            <a:avLst/>
            <a:gdLst/>
            <a:ahLst/>
            <a:cxnLst/>
            <a:rect l="l" t="t" r="r" b="b"/>
            <a:pathLst>
              <a:path w="6167768" h="9871058">
                <a:moveTo>
                  <a:pt x="0" y="0"/>
                </a:moveTo>
                <a:lnTo>
                  <a:pt x="6167768" y="0"/>
                </a:lnTo>
                <a:lnTo>
                  <a:pt x="6167768" y="9871058"/>
                </a:lnTo>
                <a:lnTo>
                  <a:pt x="0" y="9871058"/>
                </a:lnTo>
                <a:lnTo>
                  <a:pt x="0" y="0"/>
                </a:lnTo>
                <a:close/>
              </a:path>
            </a:pathLst>
          </a:custGeom>
          <a:blipFill>
            <a:blip r:embed="rId9"/>
            <a:stretch>
              <a:fillRect r="-565"/>
            </a:stretch>
          </a:blipFill>
        </p:spPr>
        <p:txBody>
          <a:bodyPr/>
          <a:lstStyle/>
          <a:p>
            <a:endParaRPr lang="en-US"/>
          </a:p>
        </p:txBody>
      </p:sp>
      <p:sp>
        <p:nvSpPr>
          <p:cNvPr id="8" name="TextBox 8"/>
          <p:cNvSpPr txBox="1"/>
          <p:nvPr/>
        </p:nvSpPr>
        <p:spPr>
          <a:xfrm>
            <a:off x="445332" y="302600"/>
            <a:ext cx="847432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2.1.Mô hình hệ thống</a:t>
            </a:r>
          </a:p>
          <a:p>
            <a:pPr>
              <a:lnSpc>
                <a:spcPts val="5475"/>
              </a:lnSpc>
            </a:pPr>
            <a:endParaRPr lang="en-US" sz="5264">
              <a:solidFill>
                <a:srgbClr val="123D76"/>
              </a:solidFill>
              <a:latin typeface="Montserrat Classic Bold"/>
            </a:endParaRPr>
          </a:p>
        </p:txBody>
      </p:sp>
      <p:sp>
        <p:nvSpPr>
          <p:cNvPr id="9" name="TextBox 9"/>
          <p:cNvSpPr txBox="1"/>
          <p:nvPr/>
        </p:nvSpPr>
        <p:spPr>
          <a:xfrm>
            <a:off x="898664" y="1297805"/>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Triển khai mô hình</a:t>
            </a:r>
          </a:p>
        </p:txBody>
      </p:sp>
      <p:sp>
        <p:nvSpPr>
          <p:cNvPr id="10" name="TextBox 10"/>
          <p:cNvSpPr txBox="1"/>
          <p:nvPr/>
        </p:nvSpPr>
        <p:spPr>
          <a:xfrm>
            <a:off x="1290075" y="1916800"/>
            <a:ext cx="14540547"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Decision Tree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898664" y="2626730"/>
            <a:ext cx="7567661" cy="6123717"/>
          </a:xfrm>
          <a:custGeom>
            <a:avLst/>
            <a:gdLst/>
            <a:ahLst/>
            <a:cxnLst/>
            <a:rect l="l" t="t" r="r" b="b"/>
            <a:pathLst>
              <a:path w="7567661" h="6123717">
                <a:moveTo>
                  <a:pt x="0" y="0"/>
                </a:moveTo>
                <a:lnTo>
                  <a:pt x="7567661" y="0"/>
                </a:lnTo>
                <a:lnTo>
                  <a:pt x="7567661" y="6123716"/>
                </a:lnTo>
                <a:lnTo>
                  <a:pt x="0" y="6123716"/>
                </a:lnTo>
                <a:lnTo>
                  <a:pt x="0" y="0"/>
                </a:lnTo>
                <a:close/>
              </a:path>
            </a:pathLst>
          </a:custGeom>
          <a:blipFill>
            <a:blip r:embed="rId8"/>
            <a:stretch>
              <a:fillRect/>
            </a:stretch>
          </a:blipFill>
        </p:spPr>
        <p:txBody>
          <a:bodyPr/>
          <a:lstStyle/>
          <a:p>
            <a:endParaRPr lang="en-US"/>
          </a:p>
        </p:txBody>
      </p:sp>
      <p:sp>
        <p:nvSpPr>
          <p:cNvPr id="7" name="Freeform 7"/>
          <p:cNvSpPr/>
          <p:nvPr/>
        </p:nvSpPr>
        <p:spPr>
          <a:xfrm>
            <a:off x="8919656" y="2388605"/>
            <a:ext cx="9158176" cy="5862850"/>
          </a:xfrm>
          <a:custGeom>
            <a:avLst/>
            <a:gdLst/>
            <a:ahLst/>
            <a:cxnLst/>
            <a:rect l="l" t="t" r="r" b="b"/>
            <a:pathLst>
              <a:path w="9158176" h="5862850">
                <a:moveTo>
                  <a:pt x="0" y="0"/>
                </a:moveTo>
                <a:lnTo>
                  <a:pt x="9158177" y="0"/>
                </a:lnTo>
                <a:lnTo>
                  <a:pt x="9158177" y="5862850"/>
                </a:lnTo>
                <a:lnTo>
                  <a:pt x="0" y="5862850"/>
                </a:lnTo>
                <a:lnTo>
                  <a:pt x="0" y="0"/>
                </a:lnTo>
                <a:close/>
              </a:path>
            </a:pathLst>
          </a:custGeom>
          <a:blipFill>
            <a:blip r:embed="rId9"/>
            <a:stretch>
              <a:fillRect/>
            </a:stretch>
          </a:blipFill>
        </p:spPr>
        <p:txBody>
          <a:bodyPr/>
          <a:lstStyle/>
          <a:p>
            <a:endParaRPr lang="en-US"/>
          </a:p>
        </p:txBody>
      </p:sp>
      <p:sp>
        <p:nvSpPr>
          <p:cNvPr id="8" name="TextBox 8"/>
          <p:cNvSpPr txBox="1"/>
          <p:nvPr/>
        </p:nvSpPr>
        <p:spPr>
          <a:xfrm>
            <a:off x="445332" y="302600"/>
            <a:ext cx="847432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2.1.Mô hình hệ thống</a:t>
            </a:r>
          </a:p>
          <a:p>
            <a:pPr>
              <a:lnSpc>
                <a:spcPts val="5475"/>
              </a:lnSpc>
            </a:pPr>
            <a:endParaRPr lang="en-US" sz="5264">
              <a:solidFill>
                <a:srgbClr val="123D76"/>
              </a:solidFill>
              <a:latin typeface="Montserrat Classic Bold"/>
            </a:endParaRPr>
          </a:p>
        </p:txBody>
      </p:sp>
      <p:sp>
        <p:nvSpPr>
          <p:cNvPr id="9" name="TextBox 9"/>
          <p:cNvSpPr txBox="1"/>
          <p:nvPr/>
        </p:nvSpPr>
        <p:spPr>
          <a:xfrm>
            <a:off x="898664" y="1297805"/>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Triển khai mô hình</a:t>
            </a:r>
          </a:p>
        </p:txBody>
      </p:sp>
      <p:sp>
        <p:nvSpPr>
          <p:cNvPr id="10" name="TextBox 10"/>
          <p:cNvSpPr txBox="1"/>
          <p:nvPr/>
        </p:nvSpPr>
        <p:spPr>
          <a:xfrm>
            <a:off x="1290075" y="1916800"/>
            <a:ext cx="14540547"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Support Vector Machine</a:t>
            </a:r>
          </a:p>
        </p:txBody>
      </p:sp>
      <p:sp>
        <p:nvSpPr>
          <p:cNvPr id="11" name="TextBox 11"/>
          <p:cNvSpPr txBox="1"/>
          <p:nvPr/>
        </p:nvSpPr>
        <p:spPr>
          <a:xfrm>
            <a:off x="9799453" y="7753033"/>
            <a:ext cx="7237616" cy="389254"/>
          </a:xfrm>
          <a:prstGeom prst="rect">
            <a:avLst/>
          </a:prstGeom>
        </p:spPr>
        <p:txBody>
          <a:bodyPr lIns="0" tIns="0" rIns="0" bIns="0" rtlCol="0" anchor="t">
            <a:spAutoFit/>
          </a:bodyPr>
          <a:lstStyle/>
          <a:p>
            <a:pPr algn="just">
              <a:lnSpc>
                <a:spcPts val="3220"/>
              </a:lnSpc>
            </a:pPr>
            <a:r>
              <a:rPr lang="en-US" sz="2300">
                <a:solidFill>
                  <a:srgbClr val="000000"/>
                </a:solidFill>
                <a:latin typeface="Montserrat"/>
              </a:rPr>
              <a:t>So sánh các số liệu dựa trên ma trận nhầm lẫn</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898664" y="2626730"/>
            <a:ext cx="7775334" cy="6881617"/>
          </a:xfrm>
          <a:custGeom>
            <a:avLst/>
            <a:gdLst/>
            <a:ahLst/>
            <a:cxnLst/>
            <a:rect l="l" t="t" r="r" b="b"/>
            <a:pathLst>
              <a:path w="7775334" h="6881617">
                <a:moveTo>
                  <a:pt x="0" y="0"/>
                </a:moveTo>
                <a:lnTo>
                  <a:pt x="7775333" y="0"/>
                </a:lnTo>
                <a:lnTo>
                  <a:pt x="7775333" y="6881617"/>
                </a:lnTo>
                <a:lnTo>
                  <a:pt x="0" y="6881617"/>
                </a:lnTo>
                <a:lnTo>
                  <a:pt x="0" y="0"/>
                </a:lnTo>
                <a:close/>
              </a:path>
            </a:pathLst>
          </a:custGeom>
          <a:blipFill>
            <a:blip r:embed="rId8"/>
            <a:stretch>
              <a:fillRect/>
            </a:stretch>
          </a:blipFill>
        </p:spPr>
        <p:txBody>
          <a:bodyPr/>
          <a:lstStyle/>
          <a:p>
            <a:endParaRPr lang="en-US"/>
          </a:p>
        </p:txBody>
      </p:sp>
      <p:sp>
        <p:nvSpPr>
          <p:cNvPr id="7" name="Freeform 7"/>
          <p:cNvSpPr/>
          <p:nvPr/>
        </p:nvSpPr>
        <p:spPr>
          <a:xfrm>
            <a:off x="8919656" y="2388605"/>
            <a:ext cx="9186532" cy="6622330"/>
          </a:xfrm>
          <a:custGeom>
            <a:avLst/>
            <a:gdLst/>
            <a:ahLst/>
            <a:cxnLst/>
            <a:rect l="l" t="t" r="r" b="b"/>
            <a:pathLst>
              <a:path w="9186532" h="6622330">
                <a:moveTo>
                  <a:pt x="0" y="0"/>
                </a:moveTo>
                <a:lnTo>
                  <a:pt x="9186533" y="0"/>
                </a:lnTo>
                <a:lnTo>
                  <a:pt x="9186533" y="6622330"/>
                </a:lnTo>
                <a:lnTo>
                  <a:pt x="0" y="6622330"/>
                </a:lnTo>
                <a:lnTo>
                  <a:pt x="0" y="0"/>
                </a:lnTo>
                <a:close/>
              </a:path>
            </a:pathLst>
          </a:custGeom>
          <a:blipFill>
            <a:blip r:embed="rId9"/>
            <a:stretch>
              <a:fillRect/>
            </a:stretch>
          </a:blipFill>
        </p:spPr>
        <p:txBody>
          <a:bodyPr/>
          <a:lstStyle/>
          <a:p>
            <a:endParaRPr lang="en-US"/>
          </a:p>
        </p:txBody>
      </p:sp>
      <p:sp>
        <p:nvSpPr>
          <p:cNvPr id="8" name="TextBox 8"/>
          <p:cNvSpPr txBox="1"/>
          <p:nvPr/>
        </p:nvSpPr>
        <p:spPr>
          <a:xfrm>
            <a:off x="445332" y="302600"/>
            <a:ext cx="8474324" cy="1421425"/>
          </a:xfrm>
          <a:prstGeom prst="rect">
            <a:avLst/>
          </a:prstGeom>
        </p:spPr>
        <p:txBody>
          <a:bodyPr lIns="0" tIns="0" rIns="0" bIns="0" rtlCol="0" anchor="t">
            <a:spAutoFit/>
          </a:bodyPr>
          <a:lstStyle/>
          <a:p>
            <a:pPr>
              <a:lnSpc>
                <a:spcPts val="5475"/>
              </a:lnSpc>
            </a:pPr>
            <a:r>
              <a:rPr lang="en-US" sz="5264">
                <a:solidFill>
                  <a:srgbClr val="123D76"/>
                </a:solidFill>
                <a:latin typeface="Montserrat Classic Bold"/>
              </a:rPr>
              <a:t>2.1.Mô hình hệ thống</a:t>
            </a:r>
          </a:p>
          <a:p>
            <a:pPr>
              <a:lnSpc>
                <a:spcPts val="5475"/>
              </a:lnSpc>
            </a:pPr>
            <a:endParaRPr lang="en-US" sz="5264">
              <a:solidFill>
                <a:srgbClr val="123D76"/>
              </a:solidFill>
              <a:latin typeface="Montserrat Classic Bold"/>
            </a:endParaRPr>
          </a:p>
        </p:txBody>
      </p:sp>
      <p:sp>
        <p:nvSpPr>
          <p:cNvPr id="9" name="TextBox 9"/>
          <p:cNvSpPr txBox="1"/>
          <p:nvPr/>
        </p:nvSpPr>
        <p:spPr>
          <a:xfrm>
            <a:off x="898664" y="1297805"/>
            <a:ext cx="7567661" cy="580390"/>
          </a:xfrm>
          <a:prstGeom prst="rect">
            <a:avLst/>
          </a:prstGeom>
        </p:spPr>
        <p:txBody>
          <a:bodyPr lIns="0" tIns="0" rIns="0" bIns="0" rtlCol="0" anchor="t">
            <a:spAutoFit/>
          </a:bodyPr>
          <a:lstStyle/>
          <a:p>
            <a:pPr algn="just">
              <a:lnSpc>
                <a:spcPts val="4759"/>
              </a:lnSpc>
            </a:pPr>
            <a:r>
              <a:rPr lang="en-US" sz="3399">
                <a:solidFill>
                  <a:srgbClr val="000000"/>
                </a:solidFill>
                <a:latin typeface="Montserrat Bold"/>
              </a:rPr>
              <a:t>Triển khai mô hình</a:t>
            </a:r>
          </a:p>
        </p:txBody>
      </p:sp>
      <p:sp>
        <p:nvSpPr>
          <p:cNvPr id="10" name="TextBox 10"/>
          <p:cNvSpPr txBox="1"/>
          <p:nvPr/>
        </p:nvSpPr>
        <p:spPr>
          <a:xfrm>
            <a:off x="1290075" y="1916800"/>
            <a:ext cx="14540547"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a:rPr>
              <a:t> K-Nearest Neighbors</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684496" y="2237962"/>
            <a:ext cx="14919009" cy="2624376"/>
          </a:xfrm>
          <a:custGeom>
            <a:avLst/>
            <a:gdLst/>
            <a:ahLst/>
            <a:cxnLst/>
            <a:rect l="l" t="t" r="r" b="b"/>
            <a:pathLst>
              <a:path w="14919009" h="2624376">
                <a:moveTo>
                  <a:pt x="0" y="0"/>
                </a:moveTo>
                <a:lnTo>
                  <a:pt x="14919008" y="0"/>
                </a:lnTo>
                <a:lnTo>
                  <a:pt x="14919008" y="2624377"/>
                </a:lnTo>
                <a:lnTo>
                  <a:pt x="0" y="2624377"/>
                </a:lnTo>
                <a:lnTo>
                  <a:pt x="0" y="0"/>
                </a:lnTo>
                <a:close/>
              </a:path>
            </a:pathLst>
          </a:custGeom>
          <a:blipFill>
            <a:blip r:embed="rId8"/>
            <a:stretch>
              <a:fillRect/>
            </a:stretch>
          </a:blipFill>
        </p:spPr>
        <p:txBody>
          <a:bodyPr/>
          <a:lstStyle/>
          <a:p>
            <a:endParaRPr lang="en-US"/>
          </a:p>
        </p:txBody>
      </p:sp>
      <p:sp>
        <p:nvSpPr>
          <p:cNvPr id="7" name="Freeform 7"/>
          <p:cNvSpPr/>
          <p:nvPr/>
        </p:nvSpPr>
        <p:spPr>
          <a:xfrm>
            <a:off x="5333913" y="5143500"/>
            <a:ext cx="9424860" cy="4845442"/>
          </a:xfrm>
          <a:custGeom>
            <a:avLst/>
            <a:gdLst/>
            <a:ahLst/>
            <a:cxnLst/>
            <a:rect l="l" t="t" r="r" b="b"/>
            <a:pathLst>
              <a:path w="9424860" h="4845442">
                <a:moveTo>
                  <a:pt x="0" y="0"/>
                </a:moveTo>
                <a:lnTo>
                  <a:pt x="9424861" y="0"/>
                </a:lnTo>
                <a:lnTo>
                  <a:pt x="9424861" y="4845442"/>
                </a:lnTo>
                <a:lnTo>
                  <a:pt x="0" y="4845442"/>
                </a:lnTo>
                <a:lnTo>
                  <a:pt x="0" y="0"/>
                </a:lnTo>
                <a:close/>
              </a:path>
            </a:pathLst>
          </a:custGeom>
          <a:blipFill>
            <a:blip r:embed="rId9"/>
            <a:stretch>
              <a:fillRect/>
            </a:stretch>
          </a:blipFill>
        </p:spPr>
        <p:txBody>
          <a:bodyPr/>
          <a:lstStyle/>
          <a:p>
            <a:endParaRPr lang="en-US"/>
          </a:p>
        </p:txBody>
      </p:sp>
      <p:sp>
        <p:nvSpPr>
          <p:cNvPr id="8" name="TextBox 8"/>
          <p:cNvSpPr txBox="1"/>
          <p:nvPr/>
        </p:nvSpPr>
        <p:spPr>
          <a:xfrm>
            <a:off x="663552" y="285586"/>
            <a:ext cx="7567661" cy="895096"/>
          </a:xfrm>
          <a:prstGeom prst="rect">
            <a:avLst/>
          </a:prstGeom>
        </p:spPr>
        <p:txBody>
          <a:bodyPr lIns="0" tIns="0" rIns="0" bIns="0" rtlCol="0" anchor="t">
            <a:spAutoFit/>
          </a:bodyPr>
          <a:lstStyle/>
          <a:p>
            <a:pPr algn="just">
              <a:lnSpc>
                <a:spcPts val="7363"/>
              </a:lnSpc>
            </a:pPr>
            <a:r>
              <a:rPr lang="en-US" sz="5259">
                <a:solidFill>
                  <a:srgbClr val="123D76"/>
                </a:solidFill>
                <a:latin typeface="Montserrat Bold"/>
              </a:rPr>
              <a:t>2.2.Đánh giá kết quả</a:t>
            </a:r>
          </a:p>
        </p:txBody>
      </p:sp>
      <p:sp>
        <p:nvSpPr>
          <p:cNvPr id="9" name="TextBox 9"/>
          <p:cNvSpPr txBox="1"/>
          <p:nvPr/>
        </p:nvSpPr>
        <p:spPr>
          <a:xfrm>
            <a:off x="1028700" y="5095875"/>
            <a:ext cx="4497512"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Bold"/>
              </a:rPr>
              <a:t>Các tham số đánh giá</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flipV="1">
            <a:off x="16427305" y="226400"/>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AutoShape 3"/>
          <p:cNvSpPr/>
          <p:nvPr/>
        </p:nvSpPr>
        <p:spPr>
          <a:xfrm>
            <a:off x="-410622" y="7341643"/>
            <a:ext cx="2148347" cy="3833314"/>
          </a:xfrm>
          <a:prstGeom prst="rect">
            <a:avLst/>
          </a:prstGeom>
          <a:solidFill>
            <a:srgbClr val="123D76"/>
          </a:solidFill>
        </p:spPr>
        <p:txBody>
          <a:bodyPr/>
          <a:lstStyle/>
          <a:p>
            <a:endParaRPr lang="en-US"/>
          </a:p>
        </p:txBody>
      </p:sp>
      <p:sp>
        <p:nvSpPr>
          <p:cNvPr id="4" name="Freeform 4"/>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4945024" y="3550151"/>
            <a:ext cx="4945024" cy="4114800"/>
          </a:xfrm>
          <a:custGeom>
            <a:avLst/>
            <a:gdLst/>
            <a:ahLst/>
            <a:cxnLst/>
            <a:rect l="l" t="t" r="r" b="b"/>
            <a:pathLst>
              <a:path w="4945024" h="4114800">
                <a:moveTo>
                  <a:pt x="0" y="0"/>
                </a:moveTo>
                <a:lnTo>
                  <a:pt x="4945024" y="0"/>
                </a:lnTo>
                <a:lnTo>
                  <a:pt x="4945024"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08351" y="2147273"/>
            <a:ext cx="16250949" cy="6920556"/>
          </a:xfrm>
          <a:custGeom>
            <a:avLst/>
            <a:gdLst/>
            <a:ahLst/>
            <a:cxnLst/>
            <a:rect l="l" t="t" r="r" b="b"/>
            <a:pathLst>
              <a:path w="16250949" h="6920556">
                <a:moveTo>
                  <a:pt x="0" y="0"/>
                </a:moveTo>
                <a:lnTo>
                  <a:pt x="16250949" y="0"/>
                </a:lnTo>
                <a:lnTo>
                  <a:pt x="16250949" y="6920556"/>
                </a:lnTo>
                <a:lnTo>
                  <a:pt x="0" y="6920556"/>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663552" y="285586"/>
            <a:ext cx="7567661" cy="895096"/>
          </a:xfrm>
          <a:prstGeom prst="rect">
            <a:avLst/>
          </a:prstGeom>
        </p:spPr>
        <p:txBody>
          <a:bodyPr lIns="0" tIns="0" rIns="0" bIns="0" rtlCol="0" anchor="t">
            <a:spAutoFit/>
          </a:bodyPr>
          <a:lstStyle/>
          <a:p>
            <a:pPr algn="just">
              <a:lnSpc>
                <a:spcPts val="7363"/>
              </a:lnSpc>
            </a:pPr>
            <a:r>
              <a:rPr lang="en-US" sz="5259">
                <a:solidFill>
                  <a:srgbClr val="123D76"/>
                </a:solidFill>
                <a:latin typeface="Montserrat Bold"/>
              </a:rPr>
              <a:t>2.2.Đánh giá kết quả</a:t>
            </a:r>
          </a:p>
        </p:txBody>
      </p:sp>
      <p:sp>
        <p:nvSpPr>
          <p:cNvPr id="8" name="TextBox 8"/>
          <p:cNvSpPr txBox="1"/>
          <p:nvPr/>
        </p:nvSpPr>
        <p:spPr>
          <a:xfrm>
            <a:off x="1335538" y="1448519"/>
            <a:ext cx="4497512" cy="471805"/>
          </a:xfrm>
          <a:prstGeom prst="rect">
            <a:avLst/>
          </a:prstGeom>
        </p:spPr>
        <p:txBody>
          <a:bodyPr lIns="0" tIns="0" rIns="0" bIns="0" rtlCol="0" anchor="t">
            <a:spAutoFit/>
          </a:bodyPr>
          <a:lstStyle/>
          <a:p>
            <a:pPr algn="just">
              <a:lnSpc>
                <a:spcPts val="3920"/>
              </a:lnSpc>
            </a:pPr>
            <a:r>
              <a:rPr lang="en-US" sz="2800">
                <a:solidFill>
                  <a:srgbClr val="000000"/>
                </a:solidFill>
                <a:latin typeface="Montserrat Bold"/>
              </a:rPr>
              <a:t>Các tham số đánh giá</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8174445" y="0"/>
            <a:ext cx="10113555" cy="10287000"/>
          </a:xfrm>
          <a:prstGeom prst="rect">
            <a:avLst/>
          </a:prstGeom>
          <a:solidFill>
            <a:srgbClr val="598BCD"/>
          </a:solidFill>
        </p:spPr>
        <p:txBody>
          <a:bodyPr/>
          <a:lstStyle/>
          <a:p>
            <a:endParaRPr lang="en-US"/>
          </a:p>
        </p:txBody>
      </p:sp>
      <p:sp>
        <p:nvSpPr>
          <p:cNvPr id="3" name="Freeform 3"/>
          <p:cNvSpPr/>
          <p:nvPr/>
        </p:nvSpPr>
        <p:spPr>
          <a:xfrm>
            <a:off x="1028700" y="1319157"/>
            <a:ext cx="8882957" cy="7939143"/>
          </a:xfrm>
          <a:custGeom>
            <a:avLst/>
            <a:gdLst/>
            <a:ahLst/>
            <a:cxnLst/>
            <a:rect l="l" t="t" r="r" b="b"/>
            <a:pathLst>
              <a:path w="8882957" h="7939143">
                <a:moveTo>
                  <a:pt x="0" y="0"/>
                </a:moveTo>
                <a:lnTo>
                  <a:pt x="8882957" y="0"/>
                </a:lnTo>
                <a:lnTo>
                  <a:pt x="8882957" y="7939143"/>
                </a:lnTo>
                <a:lnTo>
                  <a:pt x="0" y="793914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9309092" y="9060000"/>
            <a:ext cx="1205132" cy="1403356"/>
          </a:xfrm>
          <a:custGeom>
            <a:avLst/>
            <a:gdLst/>
            <a:ahLst/>
            <a:cxnLst/>
            <a:rect l="l" t="t" r="r" b="b"/>
            <a:pathLst>
              <a:path w="1205132" h="1403356">
                <a:moveTo>
                  <a:pt x="0" y="0"/>
                </a:moveTo>
                <a:lnTo>
                  <a:pt x="1205131" y="0"/>
                </a:lnTo>
                <a:lnTo>
                  <a:pt x="1205131"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176432" y="617479"/>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6054168" y="-84199"/>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10514223" y="3122934"/>
            <a:ext cx="6142511" cy="1926775"/>
          </a:xfrm>
          <a:prstGeom prst="rect">
            <a:avLst/>
          </a:prstGeom>
        </p:spPr>
        <p:txBody>
          <a:bodyPr lIns="0" tIns="0" rIns="0" bIns="0" rtlCol="0" anchor="t">
            <a:spAutoFit/>
          </a:bodyPr>
          <a:lstStyle/>
          <a:p>
            <a:pPr>
              <a:lnSpc>
                <a:spcPts val="7451"/>
              </a:lnSpc>
            </a:pPr>
            <a:r>
              <a:rPr lang="en-US" sz="7165">
                <a:solidFill>
                  <a:srgbClr val="FFFFFF"/>
                </a:solidFill>
                <a:latin typeface="Montserrat Classic Bold"/>
              </a:rPr>
              <a:t>Chương 3:</a:t>
            </a:r>
          </a:p>
          <a:p>
            <a:pPr>
              <a:lnSpc>
                <a:spcPts val="7451"/>
              </a:lnSpc>
            </a:pPr>
            <a:r>
              <a:rPr lang="en-US" sz="7165">
                <a:solidFill>
                  <a:srgbClr val="FFFFFF"/>
                </a:solidFill>
                <a:latin typeface="Montserrat Classic Bold"/>
              </a:rPr>
              <a:t>Kết luận</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983288"/>
            <a:ext cx="18288000" cy="1303712"/>
          </a:xfrm>
          <a:prstGeom prst="rect">
            <a:avLst/>
          </a:prstGeom>
          <a:solidFill>
            <a:srgbClr val="598BCD"/>
          </a:solidFill>
        </p:spPr>
        <p:txBody>
          <a:bodyPr/>
          <a:lstStyle/>
          <a:p>
            <a:endParaRPr lang="en-US"/>
          </a:p>
        </p:txBody>
      </p:sp>
      <p:sp>
        <p:nvSpPr>
          <p:cNvPr id="3" name="AutoShape 3"/>
          <p:cNvSpPr/>
          <p:nvPr/>
        </p:nvSpPr>
        <p:spPr>
          <a:xfrm>
            <a:off x="16576847" y="0"/>
            <a:ext cx="1711153" cy="2410065"/>
          </a:xfrm>
          <a:prstGeom prst="rect">
            <a:avLst/>
          </a:prstGeom>
          <a:solidFill>
            <a:srgbClr val="598BCD"/>
          </a:solidFill>
        </p:spPr>
        <p:txBody>
          <a:bodyPr/>
          <a:lstStyle/>
          <a:p>
            <a:endParaRPr lang="en-US"/>
          </a:p>
        </p:txBody>
      </p:sp>
      <p:sp>
        <p:nvSpPr>
          <p:cNvPr id="4" name="Freeform 4"/>
          <p:cNvSpPr/>
          <p:nvPr/>
        </p:nvSpPr>
        <p:spPr>
          <a:xfrm>
            <a:off x="13869022" y="6719465"/>
            <a:ext cx="4141230" cy="3240513"/>
          </a:xfrm>
          <a:custGeom>
            <a:avLst/>
            <a:gdLst/>
            <a:ahLst/>
            <a:cxnLst/>
            <a:rect l="l" t="t" r="r" b="b"/>
            <a:pathLst>
              <a:path w="4141230" h="3240513">
                <a:moveTo>
                  <a:pt x="0" y="0"/>
                </a:moveTo>
                <a:lnTo>
                  <a:pt x="4141230" y="0"/>
                </a:lnTo>
                <a:lnTo>
                  <a:pt x="4141230" y="3240513"/>
                </a:lnTo>
                <a:lnTo>
                  <a:pt x="0" y="3240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26134" y="92583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0252028" y="1346667"/>
            <a:ext cx="8035972" cy="5372798"/>
          </a:xfrm>
          <a:custGeom>
            <a:avLst/>
            <a:gdLst/>
            <a:ahLst/>
            <a:cxnLst/>
            <a:rect l="l" t="t" r="r" b="b"/>
            <a:pathLst>
              <a:path w="8035972" h="5372798">
                <a:moveTo>
                  <a:pt x="0" y="0"/>
                </a:moveTo>
                <a:lnTo>
                  <a:pt x="8035972" y="0"/>
                </a:lnTo>
                <a:lnTo>
                  <a:pt x="8035972" y="5372798"/>
                </a:lnTo>
                <a:lnTo>
                  <a:pt x="0" y="5372798"/>
                </a:lnTo>
                <a:lnTo>
                  <a:pt x="0" y="0"/>
                </a:lnTo>
                <a:close/>
              </a:path>
            </a:pathLst>
          </a:custGeom>
          <a:blipFill>
            <a:blip r:embed="rId6"/>
            <a:stretch>
              <a:fillRect/>
            </a:stretch>
          </a:blipFill>
        </p:spPr>
        <p:txBody>
          <a:bodyPr/>
          <a:lstStyle/>
          <a:p>
            <a:endParaRPr lang="en-US"/>
          </a:p>
        </p:txBody>
      </p:sp>
      <p:sp>
        <p:nvSpPr>
          <p:cNvPr id="7" name="TextBox 7"/>
          <p:cNvSpPr txBox="1"/>
          <p:nvPr/>
        </p:nvSpPr>
        <p:spPr>
          <a:xfrm>
            <a:off x="663552" y="285586"/>
            <a:ext cx="14698256" cy="895096"/>
          </a:xfrm>
          <a:prstGeom prst="rect">
            <a:avLst/>
          </a:prstGeom>
        </p:spPr>
        <p:txBody>
          <a:bodyPr lIns="0" tIns="0" rIns="0" bIns="0" rtlCol="0" anchor="t">
            <a:spAutoFit/>
          </a:bodyPr>
          <a:lstStyle/>
          <a:p>
            <a:pPr algn="just">
              <a:lnSpc>
                <a:spcPts val="7363"/>
              </a:lnSpc>
            </a:pPr>
            <a:r>
              <a:rPr lang="en-US" sz="5259">
                <a:solidFill>
                  <a:srgbClr val="123D76"/>
                </a:solidFill>
                <a:latin typeface="Montserrat Bold"/>
              </a:rPr>
              <a:t>3.1.Mức độ ô nhiễm không khí ở Delhi</a:t>
            </a:r>
          </a:p>
        </p:txBody>
      </p:sp>
      <p:sp>
        <p:nvSpPr>
          <p:cNvPr id="8" name="TextBox 8"/>
          <p:cNvSpPr txBox="1"/>
          <p:nvPr/>
        </p:nvSpPr>
        <p:spPr>
          <a:xfrm>
            <a:off x="663552" y="1299042"/>
            <a:ext cx="8945580" cy="64154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000000"/>
                </a:solidFill>
                <a:latin typeface="Montserrat"/>
              </a:rPr>
              <a:t>Delhi, thủ đô của Ấn Độ, chịu ô nhiễm không khí cao suốt năm với mức độ PM2.5 và PM10 vượt ngưỡng quy định. Với hơn 30 triệu người sống trên diện tích nhỏ, mật độ dân số cực cao.</a:t>
            </a:r>
          </a:p>
          <a:p>
            <a:pPr marL="604523" lvl="1" indent="-302261" algn="just">
              <a:lnSpc>
                <a:spcPts val="3920"/>
              </a:lnSpc>
              <a:buFont typeface="Arial"/>
              <a:buChar char="•"/>
            </a:pPr>
            <a:r>
              <a:rPr lang="en-US" sz="2800">
                <a:solidFill>
                  <a:srgbClr val="000000"/>
                </a:solidFill>
                <a:latin typeface="Montserrat"/>
              </a:rPr>
              <a:t>Năm 2019, chỉ số PM2.5 của Delhi đạt 98.6 µg/m³, xếp vào nhóm 'không lành mạnh'. </a:t>
            </a:r>
          </a:p>
          <a:p>
            <a:pPr marL="604523" lvl="1" indent="-302261" algn="just">
              <a:lnSpc>
                <a:spcPts val="3920"/>
              </a:lnSpc>
              <a:buFont typeface="Arial"/>
              <a:buChar char="•"/>
            </a:pPr>
            <a:r>
              <a:rPr lang="en-US" sz="2800">
                <a:solidFill>
                  <a:srgbClr val="000000"/>
                </a:solidFill>
                <a:latin typeface="Montserrat"/>
              </a:rPr>
              <a:t>Sự gia tăng dân số dẫn đến nhiều phương tiện giao thông hơn, tăng cường ô nhiễm từ khí thải.</a:t>
            </a:r>
          </a:p>
          <a:p>
            <a:pPr marL="604523" lvl="1" indent="-302261" algn="just">
              <a:lnSpc>
                <a:spcPts val="3920"/>
              </a:lnSpc>
              <a:buFont typeface="Arial"/>
              <a:buChar char="•"/>
            </a:pPr>
            <a:r>
              <a:rPr lang="en-US" sz="2800">
                <a:solidFill>
                  <a:srgbClr val="000000"/>
                </a:solidFill>
                <a:latin typeface="Montserrat"/>
              </a:rPr>
              <a:t>Sự gia tăng dân số dẫn đến nhiều phương tiện giao thông hơn, tăng cường ô nhiễm từ khí thải.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983288"/>
            <a:ext cx="18288000" cy="1303712"/>
          </a:xfrm>
          <a:prstGeom prst="rect">
            <a:avLst/>
          </a:prstGeom>
          <a:solidFill>
            <a:srgbClr val="598BCD"/>
          </a:solidFill>
        </p:spPr>
        <p:txBody>
          <a:bodyPr/>
          <a:lstStyle/>
          <a:p>
            <a:endParaRPr lang="en-US"/>
          </a:p>
        </p:txBody>
      </p:sp>
      <p:sp>
        <p:nvSpPr>
          <p:cNvPr id="3" name="AutoShape 3"/>
          <p:cNvSpPr/>
          <p:nvPr/>
        </p:nvSpPr>
        <p:spPr>
          <a:xfrm>
            <a:off x="16576847" y="0"/>
            <a:ext cx="1711153" cy="2410065"/>
          </a:xfrm>
          <a:prstGeom prst="rect">
            <a:avLst/>
          </a:prstGeom>
          <a:solidFill>
            <a:srgbClr val="598BCD"/>
          </a:solidFill>
        </p:spPr>
        <p:txBody>
          <a:bodyPr/>
          <a:lstStyle/>
          <a:p>
            <a:endParaRPr lang="en-US"/>
          </a:p>
        </p:txBody>
      </p:sp>
      <p:sp>
        <p:nvSpPr>
          <p:cNvPr id="4" name="Freeform 4"/>
          <p:cNvSpPr/>
          <p:nvPr/>
        </p:nvSpPr>
        <p:spPr>
          <a:xfrm>
            <a:off x="13869022" y="6719465"/>
            <a:ext cx="4141230" cy="3240513"/>
          </a:xfrm>
          <a:custGeom>
            <a:avLst/>
            <a:gdLst/>
            <a:ahLst/>
            <a:cxnLst/>
            <a:rect l="l" t="t" r="r" b="b"/>
            <a:pathLst>
              <a:path w="4141230" h="3240513">
                <a:moveTo>
                  <a:pt x="0" y="0"/>
                </a:moveTo>
                <a:lnTo>
                  <a:pt x="4141230" y="0"/>
                </a:lnTo>
                <a:lnTo>
                  <a:pt x="4141230" y="3240513"/>
                </a:lnTo>
                <a:lnTo>
                  <a:pt x="0" y="3240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26134" y="92583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663552" y="285586"/>
            <a:ext cx="14698256" cy="1828546"/>
          </a:xfrm>
          <a:prstGeom prst="rect">
            <a:avLst/>
          </a:prstGeom>
        </p:spPr>
        <p:txBody>
          <a:bodyPr lIns="0" tIns="0" rIns="0" bIns="0" rtlCol="0" anchor="t">
            <a:spAutoFit/>
          </a:bodyPr>
          <a:lstStyle/>
          <a:p>
            <a:pPr algn="just">
              <a:lnSpc>
                <a:spcPts val="7363"/>
              </a:lnSpc>
            </a:pPr>
            <a:r>
              <a:rPr lang="en-US" sz="5259">
                <a:solidFill>
                  <a:srgbClr val="123D76"/>
                </a:solidFill>
                <a:latin typeface="Montserrat Bold"/>
              </a:rPr>
              <a:t>3.2.Khoảng thời gian có chất lượng không khí và ô nhiễm ở Delhi tệ nhất</a:t>
            </a:r>
          </a:p>
        </p:txBody>
      </p:sp>
      <p:sp>
        <p:nvSpPr>
          <p:cNvPr id="7" name="TextBox 7"/>
          <p:cNvSpPr txBox="1"/>
          <p:nvPr/>
        </p:nvSpPr>
        <p:spPr>
          <a:xfrm>
            <a:off x="663552" y="2317195"/>
            <a:ext cx="15606065" cy="34436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000000"/>
                </a:solidFill>
                <a:latin typeface="Montserrat"/>
              </a:rPr>
              <a:t>Xếp hạng chất lượng không khí của Hoa Kỳ, cũng như chỉ số PM10 và PM2.5, đạt mức tồi tệ nhất vào cuối năm và tháng 1 do thời tiết biến đổi và việc đốt cháy rừng.</a:t>
            </a:r>
          </a:p>
          <a:p>
            <a:pPr marL="604523" lvl="1" indent="-302261" algn="just">
              <a:lnSpc>
                <a:spcPts val="3920"/>
              </a:lnSpc>
              <a:buFont typeface="Arial"/>
              <a:buChar char="•"/>
            </a:pPr>
            <a:r>
              <a:rPr lang="en-US" sz="2800">
                <a:solidFill>
                  <a:srgbClr val="000000"/>
                </a:solidFill>
                <a:latin typeface="Montserrat"/>
              </a:rPr>
              <a:t>Phương pháp đốt nương làm rẫy ngày càng gây ra vấn đề ở nhiều nơi trên thế giới, đặc biệt là ở châu Á và Đông Nam Á, làm tăng mức ô nhiễm.</a:t>
            </a:r>
          </a:p>
          <a:p>
            <a:pPr marL="604523" lvl="1" indent="-302261" algn="just">
              <a:lnSpc>
                <a:spcPts val="3920"/>
              </a:lnSpc>
              <a:buFont typeface="Arial"/>
              <a:buChar char="•"/>
            </a:pPr>
            <a:r>
              <a:rPr lang="en-US" sz="2800">
                <a:solidFill>
                  <a:srgbClr val="000000"/>
                </a:solidFill>
                <a:latin typeface="Montserrat"/>
              </a:rPr>
              <a:t>Ở Delhi, các tháng có chỉ số PM2.5 cao nhất là tháng 1, 11 và 12, với sự tăng đột biến vào tháng 10. Chất lượng không khí rất xấu trong những tháng này có thể gây ra hậu quả nghiêm trọng cho sức khỏe con người.</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983288"/>
            <a:ext cx="18288000" cy="1303712"/>
          </a:xfrm>
          <a:prstGeom prst="rect">
            <a:avLst/>
          </a:prstGeom>
          <a:solidFill>
            <a:srgbClr val="598BCD"/>
          </a:solidFill>
        </p:spPr>
        <p:txBody>
          <a:bodyPr/>
          <a:lstStyle/>
          <a:p>
            <a:endParaRPr lang="en-US"/>
          </a:p>
        </p:txBody>
      </p:sp>
      <p:sp>
        <p:nvSpPr>
          <p:cNvPr id="3" name="AutoShape 3"/>
          <p:cNvSpPr/>
          <p:nvPr/>
        </p:nvSpPr>
        <p:spPr>
          <a:xfrm>
            <a:off x="16576847" y="0"/>
            <a:ext cx="1711153" cy="2410065"/>
          </a:xfrm>
          <a:prstGeom prst="rect">
            <a:avLst/>
          </a:prstGeom>
          <a:solidFill>
            <a:srgbClr val="598BCD"/>
          </a:solidFill>
        </p:spPr>
        <p:txBody>
          <a:bodyPr/>
          <a:lstStyle/>
          <a:p>
            <a:endParaRPr lang="en-US"/>
          </a:p>
        </p:txBody>
      </p:sp>
      <p:sp>
        <p:nvSpPr>
          <p:cNvPr id="4" name="Freeform 4"/>
          <p:cNvSpPr/>
          <p:nvPr/>
        </p:nvSpPr>
        <p:spPr>
          <a:xfrm>
            <a:off x="13869022" y="6719465"/>
            <a:ext cx="4141230" cy="3240513"/>
          </a:xfrm>
          <a:custGeom>
            <a:avLst/>
            <a:gdLst/>
            <a:ahLst/>
            <a:cxnLst/>
            <a:rect l="l" t="t" r="r" b="b"/>
            <a:pathLst>
              <a:path w="4141230" h="3240513">
                <a:moveTo>
                  <a:pt x="0" y="0"/>
                </a:moveTo>
                <a:lnTo>
                  <a:pt x="4141230" y="0"/>
                </a:lnTo>
                <a:lnTo>
                  <a:pt x="4141230" y="3240513"/>
                </a:lnTo>
                <a:lnTo>
                  <a:pt x="0" y="3240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26134" y="92583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663552" y="285586"/>
            <a:ext cx="14698256" cy="1828546"/>
          </a:xfrm>
          <a:prstGeom prst="rect">
            <a:avLst/>
          </a:prstGeom>
        </p:spPr>
        <p:txBody>
          <a:bodyPr lIns="0" tIns="0" rIns="0" bIns="0" rtlCol="0" anchor="t">
            <a:spAutoFit/>
          </a:bodyPr>
          <a:lstStyle/>
          <a:p>
            <a:pPr algn="just">
              <a:lnSpc>
                <a:spcPts val="7363"/>
              </a:lnSpc>
            </a:pPr>
            <a:r>
              <a:rPr lang="en-US" sz="5259">
                <a:solidFill>
                  <a:srgbClr val="123D76"/>
                </a:solidFill>
                <a:latin typeface="Montserrat Bold"/>
              </a:rPr>
              <a:t>3.3.Nguyên nhân chính dẫn đến mức độ ô nhiễm cao ở Delhi</a:t>
            </a:r>
          </a:p>
        </p:txBody>
      </p:sp>
      <p:sp>
        <p:nvSpPr>
          <p:cNvPr id="7" name="TextBox 7"/>
          <p:cNvSpPr txBox="1"/>
          <p:nvPr/>
        </p:nvSpPr>
        <p:spPr>
          <a:xfrm>
            <a:off x="663552" y="2317195"/>
            <a:ext cx="15606065" cy="44342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000000"/>
                </a:solidFill>
                <a:latin typeface="Montserrat"/>
              </a:rPr>
              <a:t>Nguyên nhân chính gây ô nhiễm ở Delhi bao gồm khí thải từ phương tiện giao thông, đốt cháy rừng và nông nghiệp, sự thay đổi trong các mùa, và địa hình của thành phố. </a:t>
            </a:r>
          </a:p>
          <a:p>
            <a:pPr marL="604523" lvl="1" indent="-302261" algn="just">
              <a:lnSpc>
                <a:spcPts val="3920"/>
              </a:lnSpc>
              <a:buFont typeface="Arial"/>
              <a:buChar char="•"/>
            </a:pPr>
            <a:r>
              <a:rPr lang="en-US" sz="2800">
                <a:solidFill>
                  <a:srgbClr val="000000"/>
                </a:solidFill>
                <a:latin typeface="Montserrat"/>
              </a:rPr>
              <a:t>Khí thải từ phương tiện giao thông, đặc biệt là từ các xe cũ và xe buýt, tạo ra lượng khói và sương mù độc hại.</a:t>
            </a:r>
          </a:p>
          <a:p>
            <a:pPr marL="604523" lvl="1" indent="-302261" algn="just">
              <a:lnSpc>
                <a:spcPts val="3920"/>
              </a:lnSpc>
              <a:buFont typeface="Arial"/>
              <a:buChar char="•"/>
            </a:pPr>
            <a:r>
              <a:rPr lang="en-US" sz="2800">
                <a:solidFill>
                  <a:srgbClr val="000000"/>
                </a:solidFill>
                <a:latin typeface="Montserrat"/>
              </a:rPr>
              <a:t>Địa hình của Delhi cũng làm tăng nguy cơ ô nhiễm khi gió mang các chất độc hại từ các khu vực lân cận vào thành phố và khiến chúng bị mắc kẹt. </a:t>
            </a:r>
          </a:p>
          <a:p>
            <a:pPr marL="604523" lvl="1" indent="-302261" algn="just">
              <a:lnSpc>
                <a:spcPts val="3920"/>
              </a:lnSpc>
              <a:buFont typeface="Arial"/>
              <a:buChar char="•"/>
            </a:pPr>
            <a:r>
              <a:rPr lang="en-US" sz="2800">
                <a:solidFill>
                  <a:srgbClr val="000000"/>
                </a:solidFill>
                <a:latin typeface="Montserrat"/>
              </a:rPr>
              <a:t>Công nghiệp cũng đóng vai trò quan trọng, với các nhà máy sản xuất góp phần lớn vào lượng chất ô nhiễm thải ra khí quyển.</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00850" y="-67284"/>
            <a:ext cx="12287150" cy="10287000"/>
          </a:xfrm>
          <a:prstGeom prst="rect">
            <a:avLst/>
          </a:prstGeom>
          <a:solidFill>
            <a:srgbClr val="598BCD"/>
          </a:solidFill>
        </p:spPr>
        <p:txBody>
          <a:bodyPr/>
          <a:lstStyle/>
          <a:p>
            <a:endParaRPr lang="en-US"/>
          </a:p>
        </p:txBody>
      </p:sp>
      <p:sp>
        <p:nvSpPr>
          <p:cNvPr id="3" name="AutoShape 3"/>
          <p:cNvSpPr/>
          <p:nvPr/>
        </p:nvSpPr>
        <p:spPr>
          <a:xfrm>
            <a:off x="0" y="7876935"/>
            <a:ext cx="1711153" cy="2410065"/>
          </a:xfrm>
          <a:prstGeom prst="rect">
            <a:avLst/>
          </a:prstGeom>
          <a:solidFill>
            <a:srgbClr val="598BCD"/>
          </a:solidFill>
        </p:spPr>
        <p:txBody>
          <a:bodyPr/>
          <a:lstStyle/>
          <a:p>
            <a:endParaRPr lang="en-US"/>
          </a:p>
        </p:txBody>
      </p:sp>
      <p:sp>
        <p:nvSpPr>
          <p:cNvPr id="4" name="Freeform 4"/>
          <p:cNvSpPr/>
          <p:nvPr/>
        </p:nvSpPr>
        <p:spPr>
          <a:xfrm>
            <a:off x="0" y="4121176"/>
            <a:ext cx="6436759" cy="4674696"/>
          </a:xfrm>
          <a:custGeom>
            <a:avLst/>
            <a:gdLst/>
            <a:ahLst/>
            <a:cxnLst/>
            <a:rect l="l" t="t" r="r" b="b"/>
            <a:pathLst>
              <a:path w="6436759" h="4674696">
                <a:moveTo>
                  <a:pt x="0" y="0"/>
                </a:moveTo>
                <a:lnTo>
                  <a:pt x="6436759" y="0"/>
                </a:lnTo>
                <a:lnTo>
                  <a:pt x="6436759" y="4674697"/>
                </a:lnTo>
                <a:lnTo>
                  <a:pt x="0" y="4674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259300" y="7854944"/>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7" name="TextBox 7"/>
          <p:cNvSpPr txBox="1"/>
          <p:nvPr/>
        </p:nvSpPr>
        <p:spPr>
          <a:xfrm>
            <a:off x="6436759" y="315305"/>
            <a:ext cx="6920537" cy="705321"/>
          </a:xfrm>
          <a:prstGeom prst="rect">
            <a:avLst/>
          </a:prstGeom>
        </p:spPr>
        <p:txBody>
          <a:bodyPr lIns="0" tIns="0" rIns="0" bIns="0" rtlCol="0" anchor="t">
            <a:spAutoFit/>
          </a:bodyPr>
          <a:lstStyle/>
          <a:p>
            <a:pPr>
              <a:lnSpc>
                <a:spcPts val="5475"/>
              </a:lnSpc>
            </a:pPr>
            <a:r>
              <a:rPr lang="en-US" sz="5264" dirty="0">
                <a:solidFill>
                  <a:srgbClr val="FFFFFF"/>
                </a:solidFill>
                <a:latin typeface="Montserrat Classic Bold"/>
              </a:rPr>
              <a:t>1.1.Tập </a:t>
            </a:r>
            <a:r>
              <a:rPr lang="en-US" sz="5264" dirty="0" err="1">
                <a:solidFill>
                  <a:srgbClr val="FFFFFF"/>
                </a:solidFill>
                <a:latin typeface="Montserrat Classic Bold"/>
              </a:rPr>
              <a:t>dữ</a:t>
            </a:r>
            <a:r>
              <a:rPr lang="en-US" sz="5264" dirty="0">
                <a:solidFill>
                  <a:srgbClr val="FFFFFF"/>
                </a:solidFill>
                <a:latin typeface="Montserrat Classic Bold"/>
              </a:rPr>
              <a:t> </a:t>
            </a:r>
            <a:r>
              <a:rPr lang="en-US" sz="5264" dirty="0" err="1">
                <a:solidFill>
                  <a:srgbClr val="FFFFFF"/>
                </a:solidFill>
                <a:latin typeface="Montserrat Classic Bold"/>
              </a:rPr>
              <a:t>liệu</a:t>
            </a:r>
            <a:endParaRPr lang="en-US" sz="5264" dirty="0">
              <a:solidFill>
                <a:srgbClr val="FFFFFF"/>
              </a:solidFill>
              <a:latin typeface="Montserrat Classic Bold"/>
            </a:endParaRPr>
          </a:p>
        </p:txBody>
      </p:sp>
      <p:sp>
        <p:nvSpPr>
          <p:cNvPr id="8" name="TextBox 8"/>
          <p:cNvSpPr txBox="1"/>
          <p:nvPr/>
        </p:nvSpPr>
        <p:spPr>
          <a:xfrm>
            <a:off x="6614671" y="1941201"/>
            <a:ext cx="5529754" cy="580390"/>
          </a:xfrm>
          <a:prstGeom prst="rect">
            <a:avLst/>
          </a:prstGeom>
        </p:spPr>
        <p:txBody>
          <a:bodyPr lIns="0" tIns="0" rIns="0" bIns="0" rtlCol="0" anchor="t">
            <a:spAutoFit/>
          </a:bodyPr>
          <a:lstStyle/>
          <a:p>
            <a:pPr algn="just">
              <a:lnSpc>
                <a:spcPts val="4759"/>
              </a:lnSpc>
            </a:pPr>
            <a:r>
              <a:rPr lang="en-US" sz="3399">
                <a:solidFill>
                  <a:srgbClr val="FFFFFF"/>
                </a:solidFill>
                <a:latin typeface="Montserrat Bold"/>
              </a:rPr>
              <a:t>1.1.1.Tổng quan</a:t>
            </a:r>
          </a:p>
        </p:txBody>
      </p:sp>
      <p:sp>
        <p:nvSpPr>
          <p:cNvPr id="9" name="TextBox 9"/>
          <p:cNvSpPr txBox="1"/>
          <p:nvPr/>
        </p:nvSpPr>
        <p:spPr>
          <a:xfrm>
            <a:off x="7573886" y="2925323"/>
            <a:ext cx="7587181"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 Thời gian: 01/01/2015 đến 01/07/2020.</a:t>
            </a:r>
          </a:p>
        </p:txBody>
      </p:sp>
      <p:sp>
        <p:nvSpPr>
          <p:cNvPr id="10" name="TextBox 10"/>
          <p:cNvSpPr txBox="1"/>
          <p:nvPr/>
        </p:nvSpPr>
        <p:spPr>
          <a:xfrm>
            <a:off x="7573886" y="3768603"/>
            <a:ext cx="7098978"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 Địa điểm: Thành phố Delhi - Ấn Độ.</a:t>
            </a:r>
          </a:p>
        </p:txBody>
      </p:sp>
      <p:sp>
        <p:nvSpPr>
          <p:cNvPr id="11" name="TextBox 11"/>
          <p:cNvSpPr txBox="1"/>
          <p:nvPr/>
        </p:nvSpPr>
        <p:spPr>
          <a:xfrm>
            <a:off x="7573886" y="4611883"/>
            <a:ext cx="7098978"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 Phương pháp thu thập tập dữ liệu:</a:t>
            </a:r>
          </a:p>
        </p:txBody>
      </p:sp>
      <p:sp>
        <p:nvSpPr>
          <p:cNvPr id="12" name="TextBox 12"/>
          <p:cNvSpPr txBox="1"/>
          <p:nvPr/>
        </p:nvSpPr>
        <p:spPr>
          <a:xfrm>
            <a:off x="7817988" y="5455163"/>
            <a:ext cx="8179999" cy="14624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FFFFFF"/>
                </a:solidFill>
                <a:latin typeface="Montserrat"/>
              </a:rPr>
              <a:t>Mạng lưới cố định của các trạm giám sát</a:t>
            </a:r>
          </a:p>
          <a:p>
            <a:pPr marL="604523" lvl="1" indent="-302261" algn="just">
              <a:lnSpc>
                <a:spcPts val="3920"/>
              </a:lnSpc>
              <a:buFont typeface="Arial"/>
              <a:buChar char="•"/>
            </a:pPr>
            <a:r>
              <a:rPr lang="en-US" sz="2800">
                <a:solidFill>
                  <a:srgbClr val="FFFFFF"/>
                </a:solidFill>
                <a:latin typeface="Montserrat"/>
              </a:rPr>
              <a:t>Sử dụng drones</a:t>
            </a:r>
          </a:p>
          <a:p>
            <a:pPr marL="604523" lvl="1" indent="-302261" algn="just">
              <a:lnSpc>
                <a:spcPts val="3920"/>
              </a:lnSpc>
              <a:buFont typeface="Arial"/>
              <a:buChar char="•"/>
            </a:pPr>
            <a:r>
              <a:rPr lang="en-US" sz="2800">
                <a:solidFill>
                  <a:srgbClr val="FFFFFF"/>
                </a:solidFill>
                <a:latin typeface="Montserrat"/>
              </a:rPr>
              <a:t>Thiết bị di động giám sát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983288"/>
            <a:ext cx="18288000" cy="1303712"/>
          </a:xfrm>
          <a:prstGeom prst="rect">
            <a:avLst/>
          </a:prstGeom>
          <a:solidFill>
            <a:srgbClr val="598BCD"/>
          </a:solidFill>
        </p:spPr>
        <p:txBody>
          <a:bodyPr/>
          <a:lstStyle/>
          <a:p>
            <a:endParaRPr lang="en-US"/>
          </a:p>
        </p:txBody>
      </p:sp>
      <p:sp>
        <p:nvSpPr>
          <p:cNvPr id="3" name="AutoShape 3"/>
          <p:cNvSpPr/>
          <p:nvPr/>
        </p:nvSpPr>
        <p:spPr>
          <a:xfrm>
            <a:off x="16576847" y="0"/>
            <a:ext cx="1711153" cy="2410065"/>
          </a:xfrm>
          <a:prstGeom prst="rect">
            <a:avLst/>
          </a:prstGeom>
          <a:solidFill>
            <a:srgbClr val="598BCD"/>
          </a:solidFill>
        </p:spPr>
        <p:txBody>
          <a:bodyPr/>
          <a:lstStyle/>
          <a:p>
            <a:endParaRPr lang="en-US"/>
          </a:p>
        </p:txBody>
      </p:sp>
      <p:sp>
        <p:nvSpPr>
          <p:cNvPr id="4" name="Freeform 4"/>
          <p:cNvSpPr/>
          <p:nvPr/>
        </p:nvSpPr>
        <p:spPr>
          <a:xfrm>
            <a:off x="13869022" y="6719465"/>
            <a:ext cx="4141230" cy="3240513"/>
          </a:xfrm>
          <a:custGeom>
            <a:avLst/>
            <a:gdLst/>
            <a:ahLst/>
            <a:cxnLst/>
            <a:rect l="l" t="t" r="r" b="b"/>
            <a:pathLst>
              <a:path w="4141230" h="3240513">
                <a:moveTo>
                  <a:pt x="0" y="0"/>
                </a:moveTo>
                <a:lnTo>
                  <a:pt x="4141230" y="0"/>
                </a:lnTo>
                <a:lnTo>
                  <a:pt x="4141230" y="3240513"/>
                </a:lnTo>
                <a:lnTo>
                  <a:pt x="0" y="3240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26134" y="92583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663552" y="285586"/>
            <a:ext cx="14698256" cy="1828546"/>
          </a:xfrm>
          <a:prstGeom prst="rect">
            <a:avLst/>
          </a:prstGeom>
        </p:spPr>
        <p:txBody>
          <a:bodyPr lIns="0" tIns="0" rIns="0" bIns="0" rtlCol="0" anchor="t">
            <a:spAutoFit/>
          </a:bodyPr>
          <a:lstStyle/>
          <a:p>
            <a:pPr algn="just">
              <a:lnSpc>
                <a:spcPts val="7363"/>
              </a:lnSpc>
            </a:pPr>
            <a:r>
              <a:rPr lang="en-US" sz="5259">
                <a:solidFill>
                  <a:srgbClr val="123D76"/>
                </a:solidFill>
                <a:latin typeface="Montserrat Bold"/>
              </a:rPr>
              <a:t>3.4.Ảnh hưởng sức khỏe bởi ô nhiễm không khí ở Delhi</a:t>
            </a:r>
          </a:p>
        </p:txBody>
      </p:sp>
      <p:sp>
        <p:nvSpPr>
          <p:cNvPr id="7" name="TextBox 7"/>
          <p:cNvSpPr txBox="1"/>
          <p:nvPr/>
        </p:nvSpPr>
        <p:spPr>
          <a:xfrm>
            <a:off x="663552" y="2175884"/>
            <a:ext cx="15606065" cy="49295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000000"/>
                </a:solidFill>
                <a:latin typeface="Montserrat"/>
              </a:rPr>
              <a:t>Ô nhiễm không khí ở Delhi là một vấn đề cấp bách với những ảnh hưởng nghiêm trọng đến sức khỏe con người. </a:t>
            </a:r>
          </a:p>
          <a:p>
            <a:pPr marL="604523" lvl="1" indent="-302261" algn="just">
              <a:lnSpc>
                <a:spcPts val="3920"/>
              </a:lnSpc>
              <a:buFont typeface="Arial"/>
              <a:buChar char="•"/>
            </a:pPr>
            <a:r>
              <a:rPr lang="en-US" sz="2800">
                <a:solidFill>
                  <a:srgbClr val="000000"/>
                </a:solidFill>
                <a:latin typeface="Montserrat"/>
              </a:rPr>
              <a:t>Theo thống kê năm 2017, ô nhiễm không khí đã cướp đi sinh mạng của 1,24 triệu người tại Ấn Độ, trong đó 54% do ô nhiễm không khí xung quanh và 46% do ô nhiễm trong nhà từ việc sử dụng nhiên liệu rắn nấu ăn. Con số này chiếm đến 12,5% tổng số ca tử vong trong năm, cho thấy mức độ nghiêm trọng của vấn đề.</a:t>
            </a:r>
          </a:p>
          <a:p>
            <a:pPr marL="604523" lvl="1" indent="-302261" algn="just">
              <a:lnSpc>
                <a:spcPts val="3920"/>
              </a:lnSpc>
              <a:buFont typeface="Arial"/>
              <a:buChar char="•"/>
            </a:pPr>
            <a:r>
              <a:rPr lang="en-US" sz="2800">
                <a:solidFill>
                  <a:srgbClr val="000000"/>
                </a:solidFill>
                <a:latin typeface="Montserrat"/>
              </a:rPr>
              <a:t>Tác động chủ yếu là do PM10 và PM2.5 gây bệnh phổi tắc nghẽn mạn tính (COPD) , bệnh tim mạch, ung thư phổi. </a:t>
            </a:r>
          </a:p>
          <a:p>
            <a:pPr marL="604523" lvl="1" indent="-302261" algn="just">
              <a:lnSpc>
                <a:spcPts val="3920"/>
              </a:lnSpc>
              <a:buFont typeface="Arial"/>
              <a:buChar char="•"/>
            </a:pPr>
            <a:r>
              <a:rPr lang="en-US" sz="2800">
                <a:solidFill>
                  <a:srgbClr val="000000"/>
                </a:solidFill>
                <a:latin typeface="Montserrat"/>
              </a:rPr>
              <a:t>Trẻ em, người già và người có hệ miễn dịch yếu là những đối tượng dễ bị ảnh hưởng nhất bởi ô nhiễm không khí.</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0" y="8983288"/>
            <a:ext cx="18288000" cy="1303712"/>
          </a:xfrm>
          <a:prstGeom prst="rect">
            <a:avLst/>
          </a:prstGeom>
          <a:solidFill>
            <a:srgbClr val="598BCD"/>
          </a:solidFill>
        </p:spPr>
        <p:txBody>
          <a:bodyPr/>
          <a:lstStyle/>
          <a:p>
            <a:endParaRPr lang="en-US"/>
          </a:p>
        </p:txBody>
      </p:sp>
      <p:sp>
        <p:nvSpPr>
          <p:cNvPr id="3" name="AutoShape 3"/>
          <p:cNvSpPr/>
          <p:nvPr/>
        </p:nvSpPr>
        <p:spPr>
          <a:xfrm>
            <a:off x="16576847" y="0"/>
            <a:ext cx="1711153" cy="2410065"/>
          </a:xfrm>
          <a:prstGeom prst="rect">
            <a:avLst/>
          </a:prstGeom>
          <a:solidFill>
            <a:srgbClr val="598BCD"/>
          </a:solidFill>
        </p:spPr>
        <p:txBody>
          <a:bodyPr/>
          <a:lstStyle/>
          <a:p>
            <a:endParaRPr lang="en-US"/>
          </a:p>
        </p:txBody>
      </p:sp>
      <p:sp>
        <p:nvSpPr>
          <p:cNvPr id="4" name="Freeform 4"/>
          <p:cNvSpPr/>
          <p:nvPr/>
        </p:nvSpPr>
        <p:spPr>
          <a:xfrm>
            <a:off x="13869022" y="6719465"/>
            <a:ext cx="4141230" cy="3240513"/>
          </a:xfrm>
          <a:custGeom>
            <a:avLst/>
            <a:gdLst/>
            <a:ahLst/>
            <a:cxnLst/>
            <a:rect l="l" t="t" r="r" b="b"/>
            <a:pathLst>
              <a:path w="4141230" h="3240513">
                <a:moveTo>
                  <a:pt x="0" y="0"/>
                </a:moveTo>
                <a:lnTo>
                  <a:pt x="4141230" y="0"/>
                </a:lnTo>
                <a:lnTo>
                  <a:pt x="4141230" y="3240513"/>
                </a:lnTo>
                <a:lnTo>
                  <a:pt x="0" y="32405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426134" y="92583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663552" y="285586"/>
            <a:ext cx="14698256" cy="1828546"/>
          </a:xfrm>
          <a:prstGeom prst="rect">
            <a:avLst/>
          </a:prstGeom>
        </p:spPr>
        <p:txBody>
          <a:bodyPr lIns="0" tIns="0" rIns="0" bIns="0" rtlCol="0" anchor="t">
            <a:spAutoFit/>
          </a:bodyPr>
          <a:lstStyle/>
          <a:p>
            <a:pPr algn="just">
              <a:lnSpc>
                <a:spcPts val="7363"/>
              </a:lnSpc>
            </a:pPr>
            <a:r>
              <a:rPr lang="en-US" sz="5259">
                <a:solidFill>
                  <a:srgbClr val="123D76"/>
                </a:solidFill>
                <a:latin typeface="Montserrat Bold"/>
              </a:rPr>
              <a:t>3.5.Giải pháp giảm mức độ ô nhiễm và cải thiện chất lượng không khí</a:t>
            </a:r>
          </a:p>
        </p:txBody>
      </p:sp>
      <p:sp>
        <p:nvSpPr>
          <p:cNvPr id="7" name="TextBox 7"/>
          <p:cNvSpPr txBox="1"/>
          <p:nvPr/>
        </p:nvSpPr>
        <p:spPr>
          <a:xfrm>
            <a:off x="663552" y="2175884"/>
            <a:ext cx="15606065" cy="59201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000000"/>
                </a:solidFill>
                <a:latin typeface="Montserrat"/>
              </a:rPr>
              <a:t>Bước đầu tiên là cung cấp nhiều dữ liệu chất lượng không khí theo thời gian thực hơn cho công chúng.</a:t>
            </a:r>
          </a:p>
          <a:p>
            <a:pPr marL="604523" lvl="1" indent="-302261" algn="just">
              <a:lnSpc>
                <a:spcPts val="3920"/>
              </a:lnSpc>
              <a:buFont typeface="Arial"/>
              <a:buChar char="•"/>
            </a:pPr>
            <a:r>
              <a:rPr lang="en-US" sz="2800">
                <a:solidFill>
                  <a:srgbClr val="000000"/>
                </a:solidFill>
                <a:latin typeface="Montserrat"/>
              </a:rPr>
              <a:t>Giảm lượng khí thải là mục tiêu quan trọng để cải thiện chất lượng không khí. Chương trình Không khí Sạch Quốc gia (NCAP) do chính phủ Ấn Độ triển khai là một bước đi đúng hướng. NCAP đặt mục tiêu cắt giảm 20-30% ô nhiễm ở 102 thành phố ô nhiễm nhất, bao gồm Delhi, vào năm 2024.</a:t>
            </a:r>
          </a:p>
          <a:p>
            <a:pPr marL="604523" lvl="1" indent="-302261" algn="just">
              <a:lnSpc>
                <a:spcPts val="3920"/>
              </a:lnSpc>
              <a:buFont typeface="Arial"/>
              <a:buChar char="•"/>
            </a:pPr>
            <a:r>
              <a:rPr lang="en-US" sz="2800">
                <a:solidFill>
                  <a:srgbClr val="000000"/>
                </a:solidFill>
                <a:latin typeface="Montserrat"/>
              </a:rPr>
              <a:t>Ngoài ra, NCAP cũng chú trọng nâng cấp hệ thống giám sát không khí để theo dõi và đánh giá hiệu quả của các biện pháp giảm thiểu ô nhiễm.</a:t>
            </a:r>
          </a:p>
          <a:p>
            <a:pPr marL="604523" lvl="1" indent="-302261" algn="just">
              <a:lnSpc>
                <a:spcPts val="3920"/>
              </a:lnSpc>
              <a:buFont typeface="Arial"/>
              <a:buChar char="•"/>
            </a:pPr>
            <a:r>
              <a:rPr lang="en-US" sz="2800">
                <a:solidFill>
                  <a:srgbClr val="000000"/>
                </a:solidFill>
                <a:latin typeface="Montserrat"/>
              </a:rPr>
              <a:t>Hạn chế sử dụng phương tiện cá nhân, ưu tiên sử dụng phương tiện giao thông công cộng, xe đạp hoặc đi bộ.</a:t>
            </a:r>
          </a:p>
          <a:p>
            <a:pPr marL="604523" lvl="1" indent="-302261" algn="just">
              <a:lnSpc>
                <a:spcPts val="3920"/>
              </a:lnSpc>
              <a:buFont typeface="Arial"/>
              <a:buChar char="•"/>
            </a:pPr>
            <a:r>
              <a:rPr lang="en-US" sz="2800">
                <a:solidFill>
                  <a:srgbClr val="000000"/>
                </a:solidFill>
                <a:latin typeface="Montserrat"/>
              </a:rPr>
              <a:t>Nâng cao nhận thức về tác động của việc đốt cháy rác thải </a:t>
            </a:r>
          </a:p>
          <a:p>
            <a:pPr algn="just">
              <a:lnSpc>
                <a:spcPts val="3920"/>
              </a:lnSpc>
            </a:pPr>
            <a:r>
              <a:rPr lang="en-US" sz="2800">
                <a:solidFill>
                  <a:srgbClr val="000000"/>
                </a:solidFill>
                <a:latin typeface="Montserrat"/>
              </a:rPr>
              <a:t>       và hạn chế đốt chất thải</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4255332" y="0"/>
            <a:ext cx="14032668" cy="10287000"/>
          </a:xfrm>
          <a:prstGeom prst="rect">
            <a:avLst/>
          </a:prstGeom>
          <a:solidFill>
            <a:srgbClr val="598BCD"/>
          </a:solidFill>
        </p:spPr>
        <p:txBody>
          <a:bodyPr/>
          <a:lstStyle/>
          <a:p>
            <a:endParaRPr lang="en-US"/>
          </a:p>
        </p:txBody>
      </p:sp>
      <p:sp>
        <p:nvSpPr>
          <p:cNvPr id="3" name="Freeform 3"/>
          <p:cNvSpPr/>
          <p:nvPr/>
        </p:nvSpPr>
        <p:spPr>
          <a:xfrm flipH="1" flipV="1">
            <a:off x="16039770" y="1113186"/>
            <a:ext cx="1219530" cy="954282"/>
          </a:xfrm>
          <a:custGeom>
            <a:avLst/>
            <a:gdLst/>
            <a:ahLst/>
            <a:cxnLst/>
            <a:rect l="l" t="t" r="r" b="b"/>
            <a:pathLst>
              <a:path w="1219530" h="954282">
                <a:moveTo>
                  <a:pt x="1219530" y="954282"/>
                </a:moveTo>
                <a:lnTo>
                  <a:pt x="0" y="954282"/>
                </a:lnTo>
                <a:lnTo>
                  <a:pt x="0" y="0"/>
                </a:lnTo>
                <a:lnTo>
                  <a:pt x="1219530" y="0"/>
                </a:lnTo>
                <a:lnTo>
                  <a:pt x="1219530" y="954282"/>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AutoShape 4"/>
          <p:cNvSpPr/>
          <p:nvPr/>
        </p:nvSpPr>
        <p:spPr>
          <a:xfrm>
            <a:off x="3181158" y="5424986"/>
            <a:ext cx="2148347" cy="3833314"/>
          </a:xfrm>
          <a:prstGeom prst="rect">
            <a:avLst/>
          </a:prstGeom>
          <a:solidFill>
            <a:srgbClr val="123D76"/>
          </a:solidFill>
        </p:spPr>
        <p:txBody>
          <a:bodyPr/>
          <a:lstStyle/>
          <a:p>
            <a:endParaRPr lang="en-US"/>
          </a:p>
        </p:txBody>
      </p:sp>
      <p:sp>
        <p:nvSpPr>
          <p:cNvPr id="5" name="Freeform 5"/>
          <p:cNvSpPr/>
          <p:nvPr/>
        </p:nvSpPr>
        <p:spPr>
          <a:xfrm>
            <a:off x="16656734" y="9060000"/>
            <a:ext cx="1205132" cy="1403356"/>
          </a:xfrm>
          <a:custGeom>
            <a:avLst/>
            <a:gdLst/>
            <a:ahLst/>
            <a:cxnLst/>
            <a:rect l="l" t="t" r="r" b="b"/>
            <a:pathLst>
              <a:path w="1205132" h="1403356">
                <a:moveTo>
                  <a:pt x="0" y="0"/>
                </a:moveTo>
                <a:lnTo>
                  <a:pt x="1205132" y="0"/>
                </a:lnTo>
                <a:lnTo>
                  <a:pt x="1205132" y="1403355"/>
                </a:lnTo>
                <a:lnTo>
                  <a:pt x="0" y="140335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5329505" y="-29017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TextBox 7"/>
          <p:cNvSpPr txBox="1"/>
          <p:nvPr/>
        </p:nvSpPr>
        <p:spPr>
          <a:xfrm>
            <a:off x="6370815" y="2692298"/>
            <a:ext cx="10888485" cy="2025457"/>
          </a:xfrm>
          <a:prstGeom prst="rect">
            <a:avLst/>
          </a:prstGeom>
        </p:spPr>
        <p:txBody>
          <a:bodyPr lIns="0" tIns="0" rIns="0" bIns="0" rtlCol="0" anchor="t">
            <a:spAutoFit/>
          </a:bodyPr>
          <a:lstStyle/>
          <a:p>
            <a:pPr algn="r">
              <a:lnSpc>
                <a:spcPts val="7832"/>
              </a:lnSpc>
            </a:pPr>
            <a:r>
              <a:rPr lang="en-US" sz="7755">
                <a:solidFill>
                  <a:srgbClr val="FFFFFF"/>
                </a:solidFill>
                <a:latin typeface="Montserrat Ultra-Bold"/>
              </a:rPr>
              <a:t>THANKS FOR LISTENING</a:t>
            </a:r>
          </a:p>
        </p:txBody>
      </p:sp>
      <p:sp>
        <p:nvSpPr>
          <p:cNvPr id="8" name="Freeform 8"/>
          <p:cNvSpPr/>
          <p:nvPr/>
        </p:nvSpPr>
        <p:spPr>
          <a:xfrm>
            <a:off x="652668" y="2067468"/>
            <a:ext cx="4141230" cy="3240513"/>
          </a:xfrm>
          <a:custGeom>
            <a:avLst/>
            <a:gdLst/>
            <a:ahLst/>
            <a:cxnLst/>
            <a:rect l="l" t="t" r="r" b="b"/>
            <a:pathLst>
              <a:path w="4141230" h="3240513">
                <a:moveTo>
                  <a:pt x="0" y="0"/>
                </a:moveTo>
                <a:lnTo>
                  <a:pt x="4141230" y="0"/>
                </a:lnTo>
                <a:lnTo>
                  <a:pt x="4141230" y="3240512"/>
                </a:lnTo>
                <a:lnTo>
                  <a:pt x="0" y="3240512"/>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00850" y="-67284"/>
            <a:ext cx="12287150" cy="10287000"/>
          </a:xfrm>
          <a:prstGeom prst="rect">
            <a:avLst/>
          </a:prstGeom>
          <a:solidFill>
            <a:srgbClr val="598BCD"/>
          </a:solidFill>
        </p:spPr>
        <p:txBody>
          <a:bodyPr/>
          <a:lstStyle/>
          <a:p>
            <a:endParaRPr lang="en-US"/>
          </a:p>
        </p:txBody>
      </p:sp>
      <p:sp>
        <p:nvSpPr>
          <p:cNvPr id="3" name="AutoShape 3"/>
          <p:cNvSpPr/>
          <p:nvPr/>
        </p:nvSpPr>
        <p:spPr>
          <a:xfrm>
            <a:off x="0" y="7876935"/>
            <a:ext cx="1711153" cy="2410065"/>
          </a:xfrm>
          <a:prstGeom prst="rect">
            <a:avLst/>
          </a:prstGeom>
          <a:solidFill>
            <a:srgbClr val="598BCD"/>
          </a:solidFill>
        </p:spPr>
        <p:txBody>
          <a:bodyPr/>
          <a:lstStyle/>
          <a:p>
            <a:endParaRPr lang="en-US"/>
          </a:p>
        </p:txBody>
      </p:sp>
      <p:sp>
        <p:nvSpPr>
          <p:cNvPr id="4" name="Freeform 4"/>
          <p:cNvSpPr/>
          <p:nvPr/>
        </p:nvSpPr>
        <p:spPr>
          <a:xfrm>
            <a:off x="0" y="4121176"/>
            <a:ext cx="6436759" cy="4674696"/>
          </a:xfrm>
          <a:custGeom>
            <a:avLst/>
            <a:gdLst/>
            <a:ahLst/>
            <a:cxnLst/>
            <a:rect l="l" t="t" r="r" b="b"/>
            <a:pathLst>
              <a:path w="6436759" h="4674696">
                <a:moveTo>
                  <a:pt x="0" y="0"/>
                </a:moveTo>
                <a:lnTo>
                  <a:pt x="6436759" y="0"/>
                </a:lnTo>
                <a:lnTo>
                  <a:pt x="6436759" y="4674697"/>
                </a:lnTo>
                <a:lnTo>
                  <a:pt x="0" y="4674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6436759" y="315305"/>
            <a:ext cx="6920537" cy="705321"/>
          </a:xfrm>
          <a:prstGeom prst="rect">
            <a:avLst/>
          </a:prstGeom>
        </p:spPr>
        <p:txBody>
          <a:bodyPr lIns="0" tIns="0" rIns="0" bIns="0" rtlCol="0" anchor="t">
            <a:spAutoFit/>
          </a:bodyPr>
          <a:lstStyle/>
          <a:p>
            <a:pPr>
              <a:lnSpc>
                <a:spcPts val="5475"/>
              </a:lnSpc>
            </a:pPr>
            <a:r>
              <a:rPr lang="en-US" sz="5264" dirty="0">
                <a:solidFill>
                  <a:srgbClr val="FFFFFF"/>
                </a:solidFill>
                <a:latin typeface="Montserrat Classic Bold"/>
              </a:rPr>
              <a:t>1.1.Tập </a:t>
            </a:r>
            <a:r>
              <a:rPr lang="en-US" sz="5264" dirty="0" err="1">
                <a:solidFill>
                  <a:srgbClr val="FFFFFF"/>
                </a:solidFill>
                <a:latin typeface="Montserrat Classic Bold"/>
              </a:rPr>
              <a:t>dữ</a:t>
            </a:r>
            <a:r>
              <a:rPr lang="en-US" sz="5264" dirty="0">
                <a:solidFill>
                  <a:srgbClr val="FFFFFF"/>
                </a:solidFill>
                <a:latin typeface="Montserrat Classic Bold"/>
              </a:rPr>
              <a:t> </a:t>
            </a:r>
            <a:r>
              <a:rPr lang="en-US" sz="5264" dirty="0" err="1">
                <a:solidFill>
                  <a:srgbClr val="FFFFFF"/>
                </a:solidFill>
                <a:latin typeface="Montserrat Classic Bold"/>
              </a:rPr>
              <a:t>liệu</a:t>
            </a:r>
            <a:endParaRPr lang="en-US" sz="5264" dirty="0">
              <a:solidFill>
                <a:srgbClr val="FFFFFF"/>
              </a:solidFill>
              <a:latin typeface="Montserrat Classic Bold"/>
            </a:endParaRPr>
          </a:p>
        </p:txBody>
      </p:sp>
      <p:sp>
        <p:nvSpPr>
          <p:cNvPr id="7" name="TextBox 7"/>
          <p:cNvSpPr txBox="1"/>
          <p:nvPr/>
        </p:nvSpPr>
        <p:spPr>
          <a:xfrm>
            <a:off x="6614671" y="1941201"/>
            <a:ext cx="5529754" cy="580390"/>
          </a:xfrm>
          <a:prstGeom prst="rect">
            <a:avLst/>
          </a:prstGeom>
        </p:spPr>
        <p:txBody>
          <a:bodyPr lIns="0" tIns="0" rIns="0" bIns="0" rtlCol="0" anchor="t">
            <a:spAutoFit/>
          </a:bodyPr>
          <a:lstStyle/>
          <a:p>
            <a:pPr algn="just">
              <a:lnSpc>
                <a:spcPts val="4759"/>
              </a:lnSpc>
            </a:pPr>
            <a:r>
              <a:rPr lang="en-US" sz="3399">
                <a:solidFill>
                  <a:srgbClr val="FFFFFF"/>
                </a:solidFill>
                <a:latin typeface="Montserrat Bold"/>
              </a:rPr>
              <a:t>1.1.2.Chi tiết</a:t>
            </a:r>
          </a:p>
        </p:txBody>
      </p:sp>
      <p:sp>
        <p:nvSpPr>
          <p:cNvPr id="8" name="TextBox 8"/>
          <p:cNvSpPr txBox="1"/>
          <p:nvPr/>
        </p:nvSpPr>
        <p:spPr>
          <a:xfrm>
            <a:off x="7573886" y="2925323"/>
            <a:ext cx="8424101"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Kích thước của tập dữ liệu gồm 48193 mẫu.</a:t>
            </a:r>
          </a:p>
        </p:txBody>
      </p:sp>
      <p:sp>
        <p:nvSpPr>
          <p:cNvPr id="9" name="TextBox 9"/>
          <p:cNvSpPr txBox="1"/>
          <p:nvPr/>
        </p:nvSpPr>
        <p:spPr>
          <a:xfrm>
            <a:off x="7573886" y="3632713"/>
            <a:ext cx="7098978"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Tập dữ liệu cung cấp các đặc trưng sau</a:t>
            </a:r>
          </a:p>
        </p:txBody>
      </p:sp>
      <p:sp>
        <p:nvSpPr>
          <p:cNvPr id="10" name="TextBox 10"/>
          <p:cNvSpPr txBox="1"/>
          <p:nvPr/>
        </p:nvSpPr>
        <p:spPr>
          <a:xfrm>
            <a:off x="7817988" y="4321201"/>
            <a:ext cx="9441312" cy="3964803"/>
          </a:xfrm>
          <a:prstGeom prst="rect">
            <a:avLst/>
          </a:prstGeom>
        </p:spPr>
        <p:txBody>
          <a:bodyPr lIns="0" tIns="0" rIns="0" bIns="0" rtlCol="0" anchor="t">
            <a:spAutoFit/>
          </a:bodyPr>
          <a:lstStyle/>
          <a:p>
            <a:pPr marL="604523" lvl="1" indent="-302261" algn="just">
              <a:lnSpc>
                <a:spcPts val="3920"/>
              </a:lnSpc>
              <a:buFont typeface="Arial"/>
              <a:buChar char="•"/>
            </a:pPr>
            <a:r>
              <a:rPr lang="en-US" sz="2800" dirty="0">
                <a:solidFill>
                  <a:srgbClr val="FFFFFF"/>
                </a:solidFill>
                <a:latin typeface="Montserrat"/>
              </a:rPr>
              <a:t>PM2.5: </a:t>
            </a:r>
            <a:r>
              <a:rPr lang="en-US" sz="2800" dirty="0" err="1">
                <a:solidFill>
                  <a:srgbClr val="FFFFFF"/>
                </a:solidFill>
                <a:latin typeface="Montserrat"/>
              </a:rPr>
              <a:t>Nồng</a:t>
            </a:r>
            <a:r>
              <a:rPr lang="en-US" sz="2800" dirty="0">
                <a:solidFill>
                  <a:srgbClr val="FFFFFF"/>
                </a:solidFill>
                <a:latin typeface="Montserrat"/>
              </a:rPr>
              <a:t> </a:t>
            </a:r>
            <a:r>
              <a:rPr lang="en-US" sz="2800" dirty="0" err="1">
                <a:solidFill>
                  <a:srgbClr val="FFFFFF"/>
                </a:solidFill>
                <a:latin typeface="Montserrat"/>
              </a:rPr>
              <a:t>độ</a:t>
            </a:r>
            <a:r>
              <a:rPr lang="en-US" sz="2800" dirty="0">
                <a:solidFill>
                  <a:srgbClr val="FFFFFF"/>
                </a:solidFill>
                <a:latin typeface="Montserrat"/>
              </a:rPr>
              <a:t> </a:t>
            </a:r>
            <a:r>
              <a:rPr lang="en-US" sz="2800" dirty="0" err="1">
                <a:solidFill>
                  <a:srgbClr val="FFFFFF"/>
                </a:solidFill>
                <a:latin typeface="Montserrat"/>
              </a:rPr>
              <a:t>hạt</a:t>
            </a:r>
            <a:r>
              <a:rPr lang="en-US" sz="2800" dirty="0">
                <a:solidFill>
                  <a:srgbClr val="FFFFFF"/>
                </a:solidFill>
                <a:latin typeface="Montserrat"/>
              </a:rPr>
              <a:t> </a:t>
            </a:r>
            <a:r>
              <a:rPr lang="en-US" sz="2800" dirty="0" err="1">
                <a:solidFill>
                  <a:srgbClr val="FFFFFF"/>
                </a:solidFill>
                <a:latin typeface="Montserrat"/>
              </a:rPr>
              <a:t>nhỏ</a:t>
            </a:r>
            <a:r>
              <a:rPr lang="en-US" sz="2800" dirty="0">
                <a:solidFill>
                  <a:srgbClr val="FFFFFF"/>
                </a:solidFill>
                <a:latin typeface="Montserrat"/>
              </a:rPr>
              <a:t> </a:t>
            </a:r>
            <a:r>
              <a:rPr lang="en-US" sz="2800" dirty="0" err="1">
                <a:solidFill>
                  <a:srgbClr val="FFFFFF"/>
                </a:solidFill>
                <a:latin typeface="Montserrat"/>
              </a:rPr>
              <a:t>có</a:t>
            </a:r>
            <a:r>
              <a:rPr lang="en-US" sz="2800" dirty="0">
                <a:solidFill>
                  <a:srgbClr val="FFFFFF"/>
                </a:solidFill>
                <a:latin typeface="Montserrat"/>
              </a:rPr>
              <a:t> </a:t>
            </a:r>
            <a:r>
              <a:rPr lang="en-US" sz="2800" dirty="0" err="1">
                <a:solidFill>
                  <a:srgbClr val="FFFFFF"/>
                </a:solidFill>
                <a:latin typeface="Montserrat"/>
              </a:rPr>
              <a:t>đường</a:t>
            </a:r>
            <a:r>
              <a:rPr lang="en-US" sz="2800" dirty="0">
                <a:solidFill>
                  <a:srgbClr val="FFFFFF"/>
                </a:solidFill>
                <a:latin typeface="Montserrat"/>
              </a:rPr>
              <a:t> </a:t>
            </a:r>
            <a:r>
              <a:rPr lang="en-US" sz="2800" dirty="0" err="1">
                <a:solidFill>
                  <a:srgbClr val="FFFFFF"/>
                </a:solidFill>
                <a:latin typeface="Montserrat"/>
              </a:rPr>
              <a:t>kính</a:t>
            </a:r>
            <a:r>
              <a:rPr lang="en-US" sz="2800" dirty="0">
                <a:solidFill>
                  <a:srgbClr val="FFFFFF"/>
                </a:solidFill>
                <a:latin typeface="Montserrat"/>
              </a:rPr>
              <a:t> </a:t>
            </a:r>
            <a:r>
              <a:rPr lang="en-US" sz="2800" dirty="0" err="1">
                <a:solidFill>
                  <a:srgbClr val="FFFFFF"/>
                </a:solidFill>
                <a:latin typeface="Montserrat"/>
              </a:rPr>
              <a:t>nhỏ</a:t>
            </a:r>
            <a:r>
              <a:rPr lang="en-US" sz="2800" dirty="0">
                <a:solidFill>
                  <a:srgbClr val="FFFFFF"/>
                </a:solidFill>
                <a:latin typeface="Montserrat"/>
              </a:rPr>
              <a:t> </a:t>
            </a:r>
            <a:r>
              <a:rPr lang="en-US" sz="2800" dirty="0" err="1">
                <a:solidFill>
                  <a:srgbClr val="FFFFFF"/>
                </a:solidFill>
                <a:latin typeface="Montserrat"/>
              </a:rPr>
              <a:t>hơn</a:t>
            </a:r>
            <a:r>
              <a:rPr lang="en-US" sz="2800" dirty="0">
                <a:solidFill>
                  <a:srgbClr val="FFFFFF"/>
                </a:solidFill>
                <a:latin typeface="Montserrat"/>
              </a:rPr>
              <a:t> </a:t>
            </a:r>
            <a:r>
              <a:rPr lang="en-US" sz="2800" dirty="0" err="1">
                <a:solidFill>
                  <a:srgbClr val="FFFFFF"/>
                </a:solidFill>
                <a:latin typeface="Montserrat"/>
              </a:rPr>
              <a:t>hoặc</a:t>
            </a:r>
            <a:r>
              <a:rPr lang="en-US" sz="2800" dirty="0">
                <a:solidFill>
                  <a:srgbClr val="FFFFFF"/>
                </a:solidFill>
                <a:latin typeface="Montserrat"/>
              </a:rPr>
              <a:t> </a:t>
            </a:r>
            <a:r>
              <a:rPr lang="en-US" sz="2800" dirty="0" err="1">
                <a:solidFill>
                  <a:srgbClr val="FFFFFF"/>
                </a:solidFill>
                <a:latin typeface="Montserrat"/>
              </a:rPr>
              <a:t>bằng</a:t>
            </a:r>
            <a:r>
              <a:rPr lang="en-US" sz="2800" dirty="0">
                <a:solidFill>
                  <a:srgbClr val="FFFFFF"/>
                </a:solidFill>
                <a:latin typeface="Montserrat"/>
              </a:rPr>
              <a:t> 2.5 </a:t>
            </a:r>
            <a:r>
              <a:rPr lang="en-US" sz="2800" dirty="0" err="1">
                <a:solidFill>
                  <a:srgbClr val="FFFFFF"/>
                </a:solidFill>
                <a:latin typeface="Montserrat"/>
              </a:rPr>
              <a:t>micromet</a:t>
            </a:r>
            <a:r>
              <a:rPr lang="en-US" sz="2800" dirty="0">
                <a:solidFill>
                  <a:srgbClr val="FFFFFF"/>
                </a:solidFill>
                <a:latin typeface="Montserrat"/>
              </a:rPr>
              <a:t> </a:t>
            </a:r>
            <a:r>
              <a:rPr lang="en-US" sz="2800" dirty="0" err="1">
                <a:solidFill>
                  <a:srgbClr val="FFFFFF"/>
                </a:solidFill>
                <a:latin typeface="Montserrat"/>
              </a:rPr>
              <a:t>trong</a:t>
            </a:r>
            <a:r>
              <a:rPr lang="en-US" sz="2800" dirty="0">
                <a:solidFill>
                  <a:srgbClr val="FFFFFF"/>
                </a:solidFill>
                <a:latin typeface="Montserrat"/>
              </a:rPr>
              <a:t> </a:t>
            </a:r>
            <a:r>
              <a:rPr lang="en-US" sz="2800" dirty="0" err="1">
                <a:solidFill>
                  <a:srgbClr val="FFFFFF"/>
                </a:solidFill>
                <a:latin typeface="Montserrat"/>
              </a:rPr>
              <a:t>không</a:t>
            </a:r>
            <a:r>
              <a:rPr lang="en-US" sz="2800" dirty="0">
                <a:solidFill>
                  <a:srgbClr val="FFFFFF"/>
                </a:solidFill>
                <a:latin typeface="Montserrat"/>
              </a:rPr>
              <a:t> </a:t>
            </a:r>
            <a:r>
              <a:rPr lang="en-US" sz="2800" dirty="0" err="1">
                <a:solidFill>
                  <a:srgbClr val="FFFFFF"/>
                </a:solidFill>
                <a:latin typeface="Montserrat"/>
              </a:rPr>
              <a:t>khí</a:t>
            </a:r>
            <a:r>
              <a:rPr lang="en-US" sz="2800" dirty="0">
                <a:solidFill>
                  <a:srgbClr val="FFFFFF"/>
                </a:solidFill>
                <a:latin typeface="Montserrat"/>
              </a:rPr>
              <a:t> </a:t>
            </a:r>
          </a:p>
          <a:p>
            <a:pPr marL="604523" lvl="1" indent="-302261" algn="just">
              <a:lnSpc>
                <a:spcPts val="3920"/>
              </a:lnSpc>
              <a:buFont typeface="Arial"/>
              <a:buChar char="•"/>
            </a:pPr>
            <a:r>
              <a:rPr lang="en-US" sz="2800" dirty="0">
                <a:solidFill>
                  <a:srgbClr val="FFFFFF"/>
                </a:solidFill>
                <a:latin typeface="Montserrat"/>
              </a:rPr>
              <a:t>PM10: </a:t>
            </a:r>
            <a:r>
              <a:rPr lang="en-US" sz="2800" dirty="0" err="1">
                <a:solidFill>
                  <a:srgbClr val="FFFFFF"/>
                </a:solidFill>
                <a:latin typeface="Montserrat"/>
              </a:rPr>
              <a:t>Nồng</a:t>
            </a:r>
            <a:r>
              <a:rPr lang="en-US" sz="2800" dirty="0">
                <a:solidFill>
                  <a:srgbClr val="FFFFFF"/>
                </a:solidFill>
                <a:latin typeface="Montserrat"/>
              </a:rPr>
              <a:t> </a:t>
            </a:r>
            <a:r>
              <a:rPr lang="en-US" sz="2800" dirty="0" err="1">
                <a:solidFill>
                  <a:srgbClr val="FFFFFF"/>
                </a:solidFill>
                <a:latin typeface="Montserrat"/>
              </a:rPr>
              <a:t>độ</a:t>
            </a:r>
            <a:r>
              <a:rPr lang="en-US" sz="2800" dirty="0">
                <a:solidFill>
                  <a:srgbClr val="FFFFFF"/>
                </a:solidFill>
                <a:latin typeface="Montserrat"/>
              </a:rPr>
              <a:t> </a:t>
            </a:r>
            <a:r>
              <a:rPr lang="en-US" sz="2800" dirty="0" err="1">
                <a:solidFill>
                  <a:srgbClr val="FFFFFF"/>
                </a:solidFill>
                <a:latin typeface="Montserrat"/>
              </a:rPr>
              <a:t>hạt</a:t>
            </a:r>
            <a:r>
              <a:rPr lang="en-US" sz="2800" dirty="0">
                <a:solidFill>
                  <a:srgbClr val="FFFFFF"/>
                </a:solidFill>
                <a:latin typeface="Montserrat"/>
              </a:rPr>
              <a:t> </a:t>
            </a:r>
            <a:r>
              <a:rPr lang="en-US" sz="2800" dirty="0" err="1">
                <a:solidFill>
                  <a:srgbClr val="FFFFFF"/>
                </a:solidFill>
                <a:latin typeface="Montserrat"/>
              </a:rPr>
              <a:t>lớn</a:t>
            </a:r>
            <a:r>
              <a:rPr lang="en-US" sz="2800" dirty="0">
                <a:solidFill>
                  <a:srgbClr val="FFFFFF"/>
                </a:solidFill>
                <a:latin typeface="Montserrat"/>
              </a:rPr>
              <a:t> </a:t>
            </a:r>
            <a:r>
              <a:rPr lang="en-US" sz="2800" dirty="0" err="1">
                <a:solidFill>
                  <a:srgbClr val="FFFFFF"/>
                </a:solidFill>
                <a:latin typeface="Montserrat"/>
              </a:rPr>
              <a:t>hơn</a:t>
            </a:r>
            <a:r>
              <a:rPr lang="en-US" sz="2800" dirty="0">
                <a:solidFill>
                  <a:srgbClr val="FFFFFF"/>
                </a:solidFill>
                <a:latin typeface="Montserrat"/>
              </a:rPr>
              <a:t> 10 </a:t>
            </a:r>
            <a:r>
              <a:rPr lang="en-US" sz="2800" dirty="0" err="1">
                <a:solidFill>
                  <a:srgbClr val="FFFFFF"/>
                </a:solidFill>
                <a:latin typeface="Montserrat"/>
              </a:rPr>
              <a:t>micromet</a:t>
            </a:r>
            <a:r>
              <a:rPr lang="en-US" sz="2800" dirty="0">
                <a:solidFill>
                  <a:srgbClr val="FFFFFF"/>
                </a:solidFill>
                <a:latin typeface="Montserrat"/>
              </a:rPr>
              <a:t> </a:t>
            </a:r>
          </a:p>
          <a:p>
            <a:pPr marL="604523" lvl="1" indent="-302261" algn="just">
              <a:lnSpc>
                <a:spcPts val="3920"/>
              </a:lnSpc>
              <a:buFont typeface="Arial"/>
              <a:buChar char="•"/>
            </a:pPr>
            <a:r>
              <a:rPr lang="en-US" sz="2800" dirty="0">
                <a:solidFill>
                  <a:srgbClr val="FFFFFF"/>
                </a:solidFill>
                <a:latin typeface="Montserrat"/>
              </a:rPr>
              <a:t>NO: </a:t>
            </a:r>
            <a:r>
              <a:rPr lang="en-US" sz="2800" dirty="0" err="1">
                <a:solidFill>
                  <a:srgbClr val="FFFFFF"/>
                </a:solidFill>
                <a:latin typeface="Montserrat"/>
              </a:rPr>
              <a:t>Nồng</a:t>
            </a:r>
            <a:r>
              <a:rPr lang="en-US" sz="2800" dirty="0">
                <a:solidFill>
                  <a:srgbClr val="FFFFFF"/>
                </a:solidFill>
                <a:latin typeface="Montserrat"/>
              </a:rPr>
              <a:t> </a:t>
            </a:r>
            <a:r>
              <a:rPr lang="en-US" sz="2800" dirty="0" err="1">
                <a:solidFill>
                  <a:srgbClr val="FFFFFF"/>
                </a:solidFill>
                <a:latin typeface="Montserrat"/>
              </a:rPr>
              <a:t>độ</a:t>
            </a:r>
            <a:r>
              <a:rPr lang="en-US" sz="2800" dirty="0">
                <a:solidFill>
                  <a:srgbClr val="FFFFFF"/>
                </a:solidFill>
                <a:latin typeface="Montserrat"/>
              </a:rPr>
              <a:t> </a:t>
            </a:r>
            <a:r>
              <a:rPr lang="en-US" sz="2800" dirty="0" err="1">
                <a:solidFill>
                  <a:srgbClr val="FFFFFF"/>
                </a:solidFill>
                <a:latin typeface="Montserrat"/>
              </a:rPr>
              <a:t>khí</a:t>
            </a:r>
            <a:r>
              <a:rPr lang="en-US" sz="2800" dirty="0">
                <a:solidFill>
                  <a:srgbClr val="FFFFFF"/>
                </a:solidFill>
                <a:latin typeface="Montserrat"/>
              </a:rPr>
              <a:t> </a:t>
            </a:r>
            <a:r>
              <a:rPr lang="en-US" sz="2800" dirty="0" err="1">
                <a:solidFill>
                  <a:srgbClr val="FFFFFF"/>
                </a:solidFill>
                <a:latin typeface="Montserrat"/>
              </a:rPr>
              <a:t>oxit</a:t>
            </a:r>
            <a:r>
              <a:rPr lang="en-US" sz="2800" dirty="0">
                <a:solidFill>
                  <a:srgbClr val="FFFFFF"/>
                </a:solidFill>
                <a:latin typeface="Montserrat"/>
              </a:rPr>
              <a:t> </a:t>
            </a:r>
            <a:r>
              <a:rPr lang="en-US" sz="2800" dirty="0" err="1">
                <a:solidFill>
                  <a:srgbClr val="FFFFFF"/>
                </a:solidFill>
                <a:latin typeface="Montserrat"/>
              </a:rPr>
              <a:t>nitơ</a:t>
            </a:r>
            <a:r>
              <a:rPr lang="en-US" sz="2800" dirty="0">
                <a:solidFill>
                  <a:srgbClr val="FFFFFF"/>
                </a:solidFill>
                <a:latin typeface="Montserrat"/>
              </a:rPr>
              <a:t> </a:t>
            </a:r>
          </a:p>
          <a:p>
            <a:pPr marL="604523" lvl="1" indent="-302261" algn="just">
              <a:lnSpc>
                <a:spcPts val="3920"/>
              </a:lnSpc>
              <a:buFont typeface="Arial"/>
              <a:buChar char="•"/>
            </a:pPr>
            <a:r>
              <a:rPr lang="en-US" sz="2800" dirty="0">
                <a:solidFill>
                  <a:srgbClr val="FFFFFF"/>
                </a:solidFill>
                <a:latin typeface="Montserrat"/>
              </a:rPr>
              <a:t>NO2: </a:t>
            </a:r>
            <a:r>
              <a:rPr lang="en-US" sz="2800" dirty="0" err="1">
                <a:solidFill>
                  <a:srgbClr val="FFFFFF"/>
                </a:solidFill>
                <a:latin typeface="Montserrat"/>
              </a:rPr>
              <a:t>Nồng</a:t>
            </a:r>
            <a:r>
              <a:rPr lang="en-US" sz="2800" dirty="0">
                <a:solidFill>
                  <a:srgbClr val="FFFFFF"/>
                </a:solidFill>
                <a:latin typeface="Montserrat"/>
              </a:rPr>
              <a:t> </a:t>
            </a:r>
            <a:r>
              <a:rPr lang="en-US" sz="2800" dirty="0" err="1">
                <a:solidFill>
                  <a:srgbClr val="FFFFFF"/>
                </a:solidFill>
                <a:latin typeface="Montserrat"/>
              </a:rPr>
              <a:t>độ</a:t>
            </a:r>
            <a:r>
              <a:rPr lang="en-US" sz="2800" dirty="0">
                <a:solidFill>
                  <a:srgbClr val="FFFFFF"/>
                </a:solidFill>
                <a:latin typeface="Montserrat"/>
              </a:rPr>
              <a:t> </a:t>
            </a:r>
            <a:r>
              <a:rPr lang="en-US" sz="2800" dirty="0" err="1">
                <a:solidFill>
                  <a:srgbClr val="FFFFFF"/>
                </a:solidFill>
                <a:latin typeface="Montserrat"/>
              </a:rPr>
              <a:t>khí</a:t>
            </a:r>
            <a:r>
              <a:rPr lang="en-US" sz="2800" dirty="0">
                <a:solidFill>
                  <a:srgbClr val="FFFFFF"/>
                </a:solidFill>
                <a:latin typeface="Montserrat"/>
              </a:rPr>
              <a:t> dioxide </a:t>
            </a:r>
            <a:r>
              <a:rPr lang="en-US" sz="2800" dirty="0" err="1">
                <a:solidFill>
                  <a:srgbClr val="FFFFFF"/>
                </a:solidFill>
                <a:latin typeface="Montserrat"/>
              </a:rPr>
              <a:t>nitơ</a:t>
            </a:r>
            <a:r>
              <a:rPr lang="en-US" sz="2800" dirty="0">
                <a:solidFill>
                  <a:srgbClr val="FFFFFF"/>
                </a:solidFill>
                <a:latin typeface="Montserrat"/>
              </a:rPr>
              <a:t> </a:t>
            </a:r>
          </a:p>
          <a:p>
            <a:pPr marL="604523" lvl="1" indent="-302261" algn="just">
              <a:lnSpc>
                <a:spcPts val="3920"/>
              </a:lnSpc>
              <a:buFont typeface="Arial"/>
              <a:buChar char="•"/>
            </a:pPr>
            <a:r>
              <a:rPr lang="en-US" sz="2800" dirty="0">
                <a:solidFill>
                  <a:srgbClr val="FFFFFF"/>
                </a:solidFill>
                <a:latin typeface="Montserrat"/>
              </a:rPr>
              <a:t>NOx: </a:t>
            </a:r>
            <a:r>
              <a:rPr lang="en-US" sz="2800" dirty="0" err="1">
                <a:solidFill>
                  <a:srgbClr val="FFFFFF"/>
                </a:solidFill>
                <a:latin typeface="Montserrat"/>
              </a:rPr>
              <a:t>Tổng</a:t>
            </a:r>
            <a:r>
              <a:rPr lang="en-US" sz="2800" dirty="0">
                <a:solidFill>
                  <a:srgbClr val="FFFFFF"/>
                </a:solidFill>
                <a:latin typeface="Montserrat"/>
              </a:rPr>
              <a:t> </a:t>
            </a:r>
            <a:r>
              <a:rPr lang="en-US" sz="2800" dirty="0" err="1">
                <a:solidFill>
                  <a:srgbClr val="FFFFFF"/>
                </a:solidFill>
                <a:latin typeface="Montserrat"/>
              </a:rPr>
              <a:t>nồng</a:t>
            </a:r>
            <a:r>
              <a:rPr lang="en-US" sz="2800" dirty="0">
                <a:solidFill>
                  <a:srgbClr val="FFFFFF"/>
                </a:solidFill>
                <a:latin typeface="Montserrat"/>
              </a:rPr>
              <a:t> </a:t>
            </a:r>
            <a:r>
              <a:rPr lang="en-US" sz="2800" dirty="0" err="1">
                <a:solidFill>
                  <a:srgbClr val="FFFFFF"/>
                </a:solidFill>
                <a:latin typeface="Montserrat"/>
              </a:rPr>
              <a:t>độ</a:t>
            </a:r>
            <a:r>
              <a:rPr lang="en-US" sz="2800" dirty="0">
                <a:solidFill>
                  <a:srgbClr val="FFFFFF"/>
                </a:solidFill>
                <a:latin typeface="Montserrat"/>
              </a:rPr>
              <a:t> NO </a:t>
            </a:r>
            <a:r>
              <a:rPr lang="en-US" sz="2800" dirty="0" err="1">
                <a:solidFill>
                  <a:srgbClr val="FFFFFF"/>
                </a:solidFill>
                <a:latin typeface="Montserrat"/>
              </a:rPr>
              <a:t>và</a:t>
            </a:r>
            <a:r>
              <a:rPr lang="en-US" sz="2800" dirty="0">
                <a:solidFill>
                  <a:srgbClr val="FFFFFF"/>
                </a:solidFill>
                <a:latin typeface="Montserrat"/>
              </a:rPr>
              <a:t> NO2</a:t>
            </a:r>
          </a:p>
          <a:p>
            <a:pPr marL="604523" lvl="1" indent="-302261" algn="just">
              <a:lnSpc>
                <a:spcPts val="3920"/>
              </a:lnSpc>
              <a:buFont typeface="Arial"/>
              <a:buChar char="•"/>
            </a:pPr>
            <a:r>
              <a:rPr lang="en-US" sz="2800" dirty="0">
                <a:solidFill>
                  <a:srgbClr val="FFFFFF"/>
                </a:solidFill>
                <a:latin typeface="Montserrat"/>
              </a:rPr>
              <a:t>NH3: </a:t>
            </a:r>
            <a:r>
              <a:rPr lang="en-US" sz="2800" dirty="0" err="1">
                <a:solidFill>
                  <a:srgbClr val="FFFFFF"/>
                </a:solidFill>
                <a:latin typeface="Montserrat"/>
              </a:rPr>
              <a:t>Nồng</a:t>
            </a:r>
            <a:r>
              <a:rPr lang="en-US" sz="2800" dirty="0">
                <a:solidFill>
                  <a:srgbClr val="FFFFFF"/>
                </a:solidFill>
                <a:latin typeface="Montserrat"/>
              </a:rPr>
              <a:t> </a:t>
            </a:r>
            <a:r>
              <a:rPr lang="en-US" sz="2800" dirty="0" err="1">
                <a:solidFill>
                  <a:srgbClr val="FFFFFF"/>
                </a:solidFill>
                <a:latin typeface="Montserrat"/>
              </a:rPr>
              <a:t>độ</a:t>
            </a:r>
            <a:r>
              <a:rPr lang="en-US" sz="2800" dirty="0">
                <a:solidFill>
                  <a:srgbClr val="FFFFFF"/>
                </a:solidFill>
                <a:latin typeface="Montserrat"/>
              </a:rPr>
              <a:t> </a:t>
            </a:r>
            <a:r>
              <a:rPr lang="en-US" sz="2800" dirty="0" err="1">
                <a:solidFill>
                  <a:srgbClr val="FFFFFF"/>
                </a:solidFill>
                <a:latin typeface="Montserrat"/>
              </a:rPr>
              <a:t>khí</a:t>
            </a:r>
            <a:r>
              <a:rPr lang="en-US" sz="2800" dirty="0">
                <a:solidFill>
                  <a:srgbClr val="FFFFFF"/>
                </a:solidFill>
                <a:latin typeface="Montserrat"/>
              </a:rPr>
              <a:t> </a:t>
            </a:r>
            <a:r>
              <a:rPr lang="en-US" sz="2800" dirty="0" err="1">
                <a:solidFill>
                  <a:srgbClr val="FFFFFF"/>
                </a:solidFill>
                <a:latin typeface="Montserrat"/>
              </a:rPr>
              <a:t>amoniac</a:t>
            </a:r>
            <a:r>
              <a:rPr lang="en-US" sz="2800" dirty="0">
                <a:solidFill>
                  <a:srgbClr val="FFFFFF"/>
                </a:solidFill>
                <a:latin typeface="Montserrat"/>
              </a:rPr>
              <a:t> </a:t>
            </a:r>
          </a:p>
          <a:p>
            <a:pPr marL="604523" lvl="1" indent="-302261" algn="just">
              <a:lnSpc>
                <a:spcPts val="3920"/>
              </a:lnSpc>
              <a:buFont typeface="Arial"/>
              <a:buChar char="•"/>
            </a:pPr>
            <a:r>
              <a:rPr lang="en-US" sz="2800" dirty="0">
                <a:solidFill>
                  <a:srgbClr val="FFFFFF"/>
                </a:solidFill>
                <a:latin typeface="Montserrat"/>
              </a:rPr>
              <a:t>CO: </a:t>
            </a:r>
            <a:r>
              <a:rPr lang="en-US" sz="2800" dirty="0" err="1">
                <a:solidFill>
                  <a:srgbClr val="FFFFFF"/>
                </a:solidFill>
                <a:latin typeface="Montserrat"/>
              </a:rPr>
              <a:t>Nồng</a:t>
            </a:r>
            <a:r>
              <a:rPr lang="en-US" sz="2800" dirty="0">
                <a:solidFill>
                  <a:srgbClr val="FFFFFF"/>
                </a:solidFill>
                <a:latin typeface="Montserrat"/>
              </a:rPr>
              <a:t> </a:t>
            </a:r>
            <a:r>
              <a:rPr lang="en-US" sz="2800" dirty="0" err="1">
                <a:solidFill>
                  <a:srgbClr val="FFFFFF"/>
                </a:solidFill>
                <a:latin typeface="Montserrat"/>
              </a:rPr>
              <a:t>độ</a:t>
            </a:r>
            <a:r>
              <a:rPr lang="en-US" sz="2800" dirty="0">
                <a:solidFill>
                  <a:srgbClr val="FFFFFF"/>
                </a:solidFill>
                <a:latin typeface="Montserrat"/>
              </a:rPr>
              <a:t> </a:t>
            </a:r>
            <a:r>
              <a:rPr lang="en-US" sz="2800" dirty="0" err="1">
                <a:solidFill>
                  <a:srgbClr val="FFFFFF"/>
                </a:solidFill>
                <a:latin typeface="Montserrat"/>
              </a:rPr>
              <a:t>khí</a:t>
            </a:r>
            <a:r>
              <a:rPr lang="en-US" sz="2800" dirty="0">
                <a:solidFill>
                  <a:srgbClr val="FFFFFF"/>
                </a:solidFill>
                <a:latin typeface="Montserrat"/>
              </a:rPr>
              <a:t> carbon </a:t>
            </a:r>
            <a:r>
              <a:rPr lang="en-US" sz="2800" dirty="0" err="1">
                <a:solidFill>
                  <a:srgbClr val="FFFFFF"/>
                </a:solidFill>
                <a:latin typeface="Montserrat"/>
              </a:rPr>
              <a:t>monoxit</a:t>
            </a:r>
            <a:r>
              <a:rPr lang="en-US" sz="2800" dirty="0">
                <a:solidFill>
                  <a:srgbClr val="FFFFFF"/>
                </a:solidFill>
                <a:latin typeface="Montserrat"/>
              </a:rPr>
              <a:t>  </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00850" y="-67284"/>
            <a:ext cx="12287150" cy="10287000"/>
          </a:xfrm>
          <a:prstGeom prst="rect">
            <a:avLst/>
          </a:prstGeom>
          <a:solidFill>
            <a:srgbClr val="598BCD"/>
          </a:solidFill>
        </p:spPr>
        <p:txBody>
          <a:bodyPr/>
          <a:lstStyle/>
          <a:p>
            <a:endParaRPr lang="en-US"/>
          </a:p>
        </p:txBody>
      </p:sp>
      <p:sp>
        <p:nvSpPr>
          <p:cNvPr id="3" name="AutoShape 3"/>
          <p:cNvSpPr/>
          <p:nvPr/>
        </p:nvSpPr>
        <p:spPr>
          <a:xfrm>
            <a:off x="0" y="7876935"/>
            <a:ext cx="1711153" cy="2410065"/>
          </a:xfrm>
          <a:prstGeom prst="rect">
            <a:avLst/>
          </a:prstGeom>
          <a:solidFill>
            <a:srgbClr val="598BCD"/>
          </a:solidFill>
        </p:spPr>
        <p:txBody>
          <a:bodyPr/>
          <a:lstStyle/>
          <a:p>
            <a:endParaRPr lang="en-US"/>
          </a:p>
        </p:txBody>
      </p:sp>
      <p:sp>
        <p:nvSpPr>
          <p:cNvPr id="4" name="Freeform 4"/>
          <p:cNvSpPr/>
          <p:nvPr/>
        </p:nvSpPr>
        <p:spPr>
          <a:xfrm>
            <a:off x="0" y="4121176"/>
            <a:ext cx="6436759" cy="4674696"/>
          </a:xfrm>
          <a:custGeom>
            <a:avLst/>
            <a:gdLst/>
            <a:ahLst/>
            <a:cxnLst/>
            <a:rect l="l" t="t" r="r" b="b"/>
            <a:pathLst>
              <a:path w="6436759" h="4674696">
                <a:moveTo>
                  <a:pt x="0" y="0"/>
                </a:moveTo>
                <a:lnTo>
                  <a:pt x="6436759" y="0"/>
                </a:lnTo>
                <a:lnTo>
                  <a:pt x="6436759" y="4674697"/>
                </a:lnTo>
                <a:lnTo>
                  <a:pt x="0" y="4674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6436759" y="315305"/>
            <a:ext cx="6920537" cy="211675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1.1.Tập dữ liệu sử dụng</a:t>
            </a:r>
          </a:p>
          <a:p>
            <a:pPr>
              <a:lnSpc>
                <a:spcPts val="5475"/>
              </a:lnSpc>
            </a:pPr>
            <a:endParaRPr lang="en-US" sz="5264">
              <a:solidFill>
                <a:srgbClr val="FFFFFF"/>
              </a:solidFill>
              <a:latin typeface="Montserrat Classic Bold"/>
            </a:endParaRPr>
          </a:p>
        </p:txBody>
      </p:sp>
      <p:sp>
        <p:nvSpPr>
          <p:cNvPr id="7" name="TextBox 7"/>
          <p:cNvSpPr txBox="1"/>
          <p:nvPr/>
        </p:nvSpPr>
        <p:spPr>
          <a:xfrm>
            <a:off x="6614671" y="1941201"/>
            <a:ext cx="5529754" cy="580390"/>
          </a:xfrm>
          <a:prstGeom prst="rect">
            <a:avLst/>
          </a:prstGeom>
        </p:spPr>
        <p:txBody>
          <a:bodyPr lIns="0" tIns="0" rIns="0" bIns="0" rtlCol="0" anchor="t">
            <a:spAutoFit/>
          </a:bodyPr>
          <a:lstStyle/>
          <a:p>
            <a:pPr algn="just">
              <a:lnSpc>
                <a:spcPts val="4759"/>
              </a:lnSpc>
            </a:pPr>
            <a:r>
              <a:rPr lang="en-US" sz="3399">
                <a:solidFill>
                  <a:srgbClr val="FFFFFF"/>
                </a:solidFill>
                <a:latin typeface="Montserrat Bold"/>
              </a:rPr>
              <a:t>1.1.2.Chi tiết</a:t>
            </a:r>
          </a:p>
        </p:txBody>
      </p:sp>
      <p:sp>
        <p:nvSpPr>
          <p:cNvPr id="8" name="TextBox 8"/>
          <p:cNvSpPr txBox="1"/>
          <p:nvPr/>
        </p:nvSpPr>
        <p:spPr>
          <a:xfrm>
            <a:off x="7573886" y="2925323"/>
            <a:ext cx="8424101"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Kích thước của tập dữ liệu gồm 48193 mẫu.</a:t>
            </a:r>
          </a:p>
        </p:txBody>
      </p:sp>
      <p:sp>
        <p:nvSpPr>
          <p:cNvPr id="9" name="TextBox 9"/>
          <p:cNvSpPr txBox="1"/>
          <p:nvPr/>
        </p:nvSpPr>
        <p:spPr>
          <a:xfrm>
            <a:off x="7573886" y="3632713"/>
            <a:ext cx="7098978"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Tập dữ liệu cung cấp các đặc trưng sau</a:t>
            </a:r>
          </a:p>
        </p:txBody>
      </p:sp>
      <p:sp>
        <p:nvSpPr>
          <p:cNvPr id="10" name="TextBox 10"/>
          <p:cNvSpPr txBox="1"/>
          <p:nvPr/>
        </p:nvSpPr>
        <p:spPr>
          <a:xfrm>
            <a:off x="7817988" y="4321201"/>
            <a:ext cx="9441312" cy="1464119"/>
          </a:xfrm>
          <a:prstGeom prst="rect">
            <a:avLst/>
          </a:prstGeom>
        </p:spPr>
        <p:txBody>
          <a:bodyPr lIns="0" tIns="0" rIns="0" bIns="0" rtlCol="0" anchor="t">
            <a:spAutoFit/>
          </a:bodyPr>
          <a:lstStyle/>
          <a:p>
            <a:pPr marL="604523" lvl="1" indent="-302261" algn="just">
              <a:lnSpc>
                <a:spcPts val="3920"/>
              </a:lnSpc>
              <a:buFont typeface="Arial"/>
              <a:buChar char="•"/>
            </a:pPr>
            <a:r>
              <a:rPr lang="en-US" sz="2800" dirty="0">
                <a:solidFill>
                  <a:srgbClr val="FFFFFF"/>
                </a:solidFill>
                <a:latin typeface="Montserrat"/>
              </a:rPr>
              <a:t>SO2: </a:t>
            </a:r>
            <a:r>
              <a:rPr lang="en-US" sz="2800" dirty="0" err="1">
                <a:solidFill>
                  <a:srgbClr val="FFFFFF"/>
                </a:solidFill>
                <a:latin typeface="Montserrat"/>
              </a:rPr>
              <a:t>Nồng</a:t>
            </a:r>
            <a:r>
              <a:rPr lang="en-US" sz="2800" dirty="0">
                <a:solidFill>
                  <a:srgbClr val="FFFFFF"/>
                </a:solidFill>
                <a:latin typeface="Montserrat"/>
              </a:rPr>
              <a:t> </a:t>
            </a:r>
            <a:r>
              <a:rPr lang="en-US" sz="2800" dirty="0" err="1">
                <a:solidFill>
                  <a:srgbClr val="FFFFFF"/>
                </a:solidFill>
                <a:latin typeface="Montserrat"/>
              </a:rPr>
              <a:t>độ</a:t>
            </a:r>
            <a:r>
              <a:rPr lang="en-US" sz="2800" dirty="0">
                <a:solidFill>
                  <a:srgbClr val="FFFFFF"/>
                </a:solidFill>
                <a:latin typeface="Montserrat"/>
              </a:rPr>
              <a:t> </a:t>
            </a:r>
            <a:r>
              <a:rPr lang="en-US" sz="2800" dirty="0" err="1">
                <a:solidFill>
                  <a:srgbClr val="FFFFFF"/>
                </a:solidFill>
                <a:latin typeface="Montserrat"/>
              </a:rPr>
              <a:t>khí</a:t>
            </a:r>
            <a:r>
              <a:rPr lang="en-US" sz="2800" dirty="0">
                <a:solidFill>
                  <a:srgbClr val="FFFFFF"/>
                </a:solidFill>
                <a:latin typeface="Montserrat"/>
              </a:rPr>
              <a:t> dioxide </a:t>
            </a:r>
            <a:r>
              <a:rPr lang="en-US" sz="2800" dirty="0" err="1">
                <a:solidFill>
                  <a:srgbClr val="FFFFFF"/>
                </a:solidFill>
                <a:latin typeface="Montserrat"/>
              </a:rPr>
              <a:t>lưu</a:t>
            </a:r>
            <a:r>
              <a:rPr lang="en-US" sz="2800" dirty="0">
                <a:solidFill>
                  <a:srgbClr val="FFFFFF"/>
                </a:solidFill>
                <a:latin typeface="Montserrat"/>
              </a:rPr>
              <a:t> </a:t>
            </a:r>
            <a:r>
              <a:rPr lang="en-US" sz="2800" dirty="0" err="1">
                <a:solidFill>
                  <a:srgbClr val="FFFFFF"/>
                </a:solidFill>
                <a:latin typeface="Montserrat"/>
              </a:rPr>
              <a:t>huỳnh</a:t>
            </a:r>
            <a:r>
              <a:rPr lang="en-US" sz="2800" dirty="0">
                <a:solidFill>
                  <a:srgbClr val="FFFFFF"/>
                </a:solidFill>
                <a:latin typeface="Montserrat"/>
              </a:rPr>
              <a:t> </a:t>
            </a:r>
          </a:p>
          <a:p>
            <a:pPr marL="604523" lvl="1" indent="-302261" algn="just">
              <a:lnSpc>
                <a:spcPts val="3920"/>
              </a:lnSpc>
              <a:buFont typeface="Arial"/>
              <a:buChar char="•"/>
            </a:pPr>
            <a:r>
              <a:rPr lang="en-US" sz="2800" dirty="0">
                <a:solidFill>
                  <a:srgbClr val="FFFFFF"/>
                </a:solidFill>
                <a:latin typeface="Montserrat"/>
              </a:rPr>
              <a:t>O3: </a:t>
            </a:r>
            <a:r>
              <a:rPr lang="en-US" sz="2800" dirty="0" err="1">
                <a:solidFill>
                  <a:srgbClr val="FFFFFF"/>
                </a:solidFill>
                <a:latin typeface="Montserrat"/>
              </a:rPr>
              <a:t>Nồng</a:t>
            </a:r>
            <a:r>
              <a:rPr lang="en-US" sz="2800" dirty="0">
                <a:solidFill>
                  <a:srgbClr val="FFFFFF"/>
                </a:solidFill>
                <a:latin typeface="Montserrat"/>
              </a:rPr>
              <a:t> </a:t>
            </a:r>
            <a:r>
              <a:rPr lang="en-US" sz="2800" dirty="0" err="1">
                <a:solidFill>
                  <a:srgbClr val="FFFFFF"/>
                </a:solidFill>
                <a:latin typeface="Montserrat"/>
              </a:rPr>
              <a:t>độ</a:t>
            </a:r>
            <a:r>
              <a:rPr lang="en-US" sz="2800" dirty="0">
                <a:solidFill>
                  <a:srgbClr val="FFFFFF"/>
                </a:solidFill>
                <a:latin typeface="Montserrat"/>
              </a:rPr>
              <a:t> </a:t>
            </a:r>
            <a:r>
              <a:rPr lang="en-US" sz="2800" dirty="0" err="1">
                <a:solidFill>
                  <a:srgbClr val="FFFFFF"/>
                </a:solidFill>
                <a:latin typeface="Montserrat"/>
              </a:rPr>
              <a:t>khí</a:t>
            </a:r>
            <a:r>
              <a:rPr lang="en-US" sz="2800" dirty="0">
                <a:solidFill>
                  <a:srgbClr val="FFFFFF"/>
                </a:solidFill>
                <a:latin typeface="Montserrat"/>
              </a:rPr>
              <a:t> ozone </a:t>
            </a:r>
          </a:p>
          <a:p>
            <a:pPr marL="604523" lvl="1" indent="-302261" algn="just">
              <a:lnSpc>
                <a:spcPts val="3920"/>
              </a:lnSpc>
              <a:buFont typeface="Arial"/>
              <a:buChar char="•"/>
            </a:pPr>
            <a:r>
              <a:rPr lang="en-US" sz="2800" dirty="0">
                <a:solidFill>
                  <a:srgbClr val="FFFFFF"/>
                </a:solidFill>
                <a:latin typeface="Montserrat"/>
              </a:rPr>
              <a:t>AQI: </a:t>
            </a:r>
            <a:r>
              <a:rPr lang="en-US" sz="2800" dirty="0" err="1">
                <a:solidFill>
                  <a:srgbClr val="FFFFFF"/>
                </a:solidFill>
                <a:latin typeface="Montserrat"/>
              </a:rPr>
              <a:t>Chỉ</a:t>
            </a:r>
            <a:r>
              <a:rPr lang="en-US" sz="2800" dirty="0">
                <a:solidFill>
                  <a:srgbClr val="FFFFFF"/>
                </a:solidFill>
                <a:latin typeface="Montserrat"/>
              </a:rPr>
              <a:t> </a:t>
            </a:r>
            <a:r>
              <a:rPr lang="en-US" sz="2800" dirty="0" err="1">
                <a:solidFill>
                  <a:srgbClr val="FFFFFF"/>
                </a:solidFill>
                <a:latin typeface="Montserrat"/>
              </a:rPr>
              <a:t>số</a:t>
            </a:r>
            <a:r>
              <a:rPr lang="en-US" sz="2800" dirty="0">
                <a:solidFill>
                  <a:srgbClr val="FFFFFF"/>
                </a:solidFill>
                <a:latin typeface="Montserrat"/>
              </a:rPr>
              <a:t> </a:t>
            </a:r>
            <a:r>
              <a:rPr lang="en-US" sz="2800" dirty="0" err="1">
                <a:solidFill>
                  <a:srgbClr val="FFFFFF"/>
                </a:solidFill>
                <a:latin typeface="Montserrat"/>
              </a:rPr>
              <a:t>chất</a:t>
            </a:r>
            <a:r>
              <a:rPr lang="en-US" sz="2800" dirty="0">
                <a:solidFill>
                  <a:srgbClr val="FFFFFF"/>
                </a:solidFill>
                <a:latin typeface="Montserrat"/>
              </a:rPr>
              <a:t> </a:t>
            </a:r>
            <a:r>
              <a:rPr lang="en-US" sz="2800" dirty="0" err="1">
                <a:solidFill>
                  <a:srgbClr val="FFFFFF"/>
                </a:solidFill>
                <a:latin typeface="Montserrat"/>
              </a:rPr>
              <a:t>lượng</a:t>
            </a:r>
            <a:r>
              <a:rPr lang="en-US" sz="2800" dirty="0">
                <a:solidFill>
                  <a:srgbClr val="FFFFFF"/>
                </a:solidFill>
                <a:latin typeface="Montserrat"/>
              </a:rPr>
              <a:t> </a:t>
            </a:r>
            <a:r>
              <a:rPr lang="en-US" sz="2800" dirty="0" err="1">
                <a:solidFill>
                  <a:srgbClr val="FFFFFF"/>
                </a:solidFill>
                <a:latin typeface="Montserrat"/>
              </a:rPr>
              <a:t>không</a:t>
            </a:r>
            <a:r>
              <a:rPr lang="en-US" sz="2800" dirty="0">
                <a:solidFill>
                  <a:srgbClr val="FFFFFF"/>
                </a:solidFill>
                <a:latin typeface="Montserrat"/>
              </a:rPr>
              <a:t> </a:t>
            </a:r>
            <a:r>
              <a:rPr lang="en-US" sz="2800" dirty="0" err="1">
                <a:solidFill>
                  <a:srgbClr val="FFFFFF"/>
                </a:solidFill>
                <a:latin typeface="Montserrat"/>
              </a:rPr>
              <a:t>khí</a:t>
            </a:r>
            <a:r>
              <a:rPr lang="en-US" sz="2800" dirty="0">
                <a:solidFill>
                  <a:srgbClr val="FFFFFF"/>
                </a:solidFill>
                <a:latin typeface="Montserrat"/>
              </a:rPr>
              <a:t>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00850" y="-67284"/>
            <a:ext cx="12287150" cy="10287000"/>
          </a:xfrm>
          <a:prstGeom prst="rect">
            <a:avLst/>
          </a:prstGeom>
          <a:solidFill>
            <a:srgbClr val="598BCD"/>
          </a:solidFill>
        </p:spPr>
        <p:txBody>
          <a:bodyPr/>
          <a:lstStyle/>
          <a:p>
            <a:endParaRPr lang="en-US"/>
          </a:p>
        </p:txBody>
      </p:sp>
      <p:sp>
        <p:nvSpPr>
          <p:cNvPr id="3" name="AutoShape 3"/>
          <p:cNvSpPr/>
          <p:nvPr/>
        </p:nvSpPr>
        <p:spPr>
          <a:xfrm>
            <a:off x="0" y="7876935"/>
            <a:ext cx="1711153" cy="2410065"/>
          </a:xfrm>
          <a:prstGeom prst="rect">
            <a:avLst/>
          </a:prstGeom>
          <a:solidFill>
            <a:srgbClr val="598BCD"/>
          </a:solidFill>
        </p:spPr>
        <p:txBody>
          <a:bodyPr/>
          <a:lstStyle/>
          <a:p>
            <a:endParaRPr lang="en-US"/>
          </a:p>
        </p:txBody>
      </p:sp>
      <p:sp>
        <p:nvSpPr>
          <p:cNvPr id="4" name="Freeform 4"/>
          <p:cNvSpPr/>
          <p:nvPr/>
        </p:nvSpPr>
        <p:spPr>
          <a:xfrm>
            <a:off x="0" y="4121176"/>
            <a:ext cx="6436759" cy="4674696"/>
          </a:xfrm>
          <a:custGeom>
            <a:avLst/>
            <a:gdLst/>
            <a:ahLst/>
            <a:cxnLst/>
            <a:rect l="l" t="t" r="r" b="b"/>
            <a:pathLst>
              <a:path w="6436759" h="4674696">
                <a:moveTo>
                  <a:pt x="0" y="0"/>
                </a:moveTo>
                <a:lnTo>
                  <a:pt x="6436759" y="0"/>
                </a:lnTo>
                <a:lnTo>
                  <a:pt x="6436759" y="4674697"/>
                </a:lnTo>
                <a:lnTo>
                  <a:pt x="0" y="4674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6436759" y="315305"/>
            <a:ext cx="6920537" cy="2116750"/>
          </a:xfrm>
          <a:prstGeom prst="rect">
            <a:avLst/>
          </a:prstGeom>
        </p:spPr>
        <p:txBody>
          <a:bodyPr lIns="0" tIns="0" rIns="0" bIns="0" rtlCol="0" anchor="t">
            <a:spAutoFit/>
          </a:bodyPr>
          <a:lstStyle/>
          <a:p>
            <a:pPr>
              <a:lnSpc>
                <a:spcPts val="5475"/>
              </a:lnSpc>
            </a:pPr>
            <a:r>
              <a:rPr lang="en-US" sz="5264">
                <a:solidFill>
                  <a:srgbClr val="FFFFFF"/>
                </a:solidFill>
                <a:latin typeface="Montserrat Classic Bold"/>
              </a:rPr>
              <a:t>1.1.Tập dữ liệu sử dụng</a:t>
            </a:r>
          </a:p>
          <a:p>
            <a:pPr>
              <a:lnSpc>
                <a:spcPts val="5475"/>
              </a:lnSpc>
            </a:pPr>
            <a:endParaRPr lang="en-US" sz="5264">
              <a:solidFill>
                <a:srgbClr val="FFFFFF"/>
              </a:solidFill>
              <a:latin typeface="Montserrat Classic Bold"/>
            </a:endParaRPr>
          </a:p>
        </p:txBody>
      </p:sp>
      <p:sp>
        <p:nvSpPr>
          <p:cNvPr id="7" name="TextBox 7"/>
          <p:cNvSpPr txBox="1"/>
          <p:nvPr/>
        </p:nvSpPr>
        <p:spPr>
          <a:xfrm>
            <a:off x="6614671" y="1941201"/>
            <a:ext cx="5529754" cy="580390"/>
          </a:xfrm>
          <a:prstGeom prst="rect">
            <a:avLst/>
          </a:prstGeom>
        </p:spPr>
        <p:txBody>
          <a:bodyPr lIns="0" tIns="0" rIns="0" bIns="0" rtlCol="0" anchor="t">
            <a:spAutoFit/>
          </a:bodyPr>
          <a:lstStyle/>
          <a:p>
            <a:pPr algn="just">
              <a:lnSpc>
                <a:spcPts val="4759"/>
              </a:lnSpc>
            </a:pPr>
            <a:r>
              <a:rPr lang="en-US" sz="3399">
                <a:solidFill>
                  <a:srgbClr val="FFFFFF"/>
                </a:solidFill>
                <a:latin typeface="Montserrat Bold"/>
              </a:rPr>
              <a:t>1.1.2.Chi tiết</a:t>
            </a:r>
          </a:p>
        </p:txBody>
      </p:sp>
      <p:sp>
        <p:nvSpPr>
          <p:cNvPr id="8" name="TextBox 8"/>
          <p:cNvSpPr txBox="1"/>
          <p:nvPr/>
        </p:nvSpPr>
        <p:spPr>
          <a:xfrm>
            <a:off x="7573886" y="2925323"/>
            <a:ext cx="8424101"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Kích thước của tập dữ liệu gồm 48193 mẫu.</a:t>
            </a:r>
          </a:p>
        </p:txBody>
      </p:sp>
      <p:sp>
        <p:nvSpPr>
          <p:cNvPr id="9" name="TextBox 9"/>
          <p:cNvSpPr txBox="1"/>
          <p:nvPr/>
        </p:nvSpPr>
        <p:spPr>
          <a:xfrm>
            <a:off x="7573886" y="3632713"/>
            <a:ext cx="7098978"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Tập dữ liệu cung cấp các đặc trưng sau</a:t>
            </a:r>
          </a:p>
        </p:txBody>
      </p:sp>
      <p:sp>
        <p:nvSpPr>
          <p:cNvPr id="10" name="TextBox 10"/>
          <p:cNvSpPr txBox="1"/>
          <p:nvPr/>
        </p:nvSpPr>
        <p:spPr>
          <a:xfrm>
            <a:off x="7817988" y="4321201"/>
            <a:ext cx="9441312" cy="1464119"/>
          </a:xfrm>
          <a:prstGeom prst="rect">
            <a:avLst/>
          </a:prstGeom>
        </p:spPr>
        <p:txBody>
          <a:bodyPr lIns="0" tIns="0" rIns="0" bIns="0" rtlCol="0" anchor="t">
            <a:spAutoFit/>
          </a:bodyPr>
          <a:lstStyle/>
          <a:p>
            <a:pPr marL="604523" lvl="1" indent="-302261" algn="just">
              <a:lnSpc>
                <a:spcPts val="3920"/>
              </a:lnSpc>
              <a:buFont typeface="Arial"/>
              <a:buChar char="•"/>
            </a:pPr>
            <a:r>
              <a:rPr lang="en-US" sz="2800" dirty="0">
                <a:solidFill>
                  <a:srgbClr val="FFFFFF"/>
                </a:solidFill>
                <a:latin typeface="Montserrat"/>
              </a:rPr>
              <a:t>SO2: </a:t>
            </a:r>
            <a:r>
              <a:rPr lang="en-US" sz="2800" dirty="0" err="1">
                <a:solidFill>
                  <a:srgbClr val="FFFFFF"/>
                </a:solidFill>
                <a:latin typeface="Montserrat"/>
              </a:rPr>
              <a:t>Nồng</a:t>
            </a:r>
            <a:r>
              <a:rPr lang="en-US" sz="2800" dirty="0">
                <a:solidFill>
                  <a:srgbClr val="FFFFFF"/>
                </a:solidFill>
                <a:latin typeface="Montserrat"/>
              </a:rPr>
              <a:t> </a:t>
            </a:r>
            <a:r>
              <a:rPr lang="en-US" sz="2800" dirty="0" err="1">
                <a:solidFill>
                  <a:srgbClr val="FFFFFF"/>
                </a:solidFill>
                <a:latin typeface="Montserrat"/>
              </a:rPr>
              <a:t>độ</a:t>
            </a:r>
            <a:r>
              <a:rPr lang="en-US" sz="2800" dirty="0">
                <a:solidFill>
                  <a:srgbClr val="FFFFFF"/>
                </a:solidFill>
                <a:latin typeface="Montserrat"/>
              </a:rPr>
              <a:t> </a:t>
            </a:r>
            <a:r>
              <a:rPr lang="en-US" sz="2800" dirty="0" err="1">
                <a:solidFill>
                  <a:srgbClr val="FFFFFF"/>
                </a:solidFill>
                <a:latin typeface="Montserrat"/>
              </a:rPr>
              <a:t>khí</a:t>
            </a:r>
            <a:r>
              <a:rPr lang="en-US" sz="2800" dirty="0">
                <a:solidFill>
                  <a:srgbClr val="FFFFFF"/>
                </a:solidFill>
                <a:latin typeface="Montserrat"/>
              </a:rPr>
              <a:t> dioxide </a:t>
            </a:r>
            <a:r>
              <a:rPr lang="en-US" sz="2800" dirty="0" err="1">
                <a:solidFill>
                  <a:srgbClr val="FFFFFF"/>
                </a:solidFill>
                <a:latin typeface="Montserrat"/>
              </a:rPr>
              <a:t>lưu</a:t>
            </a:r>
            <a:r>
              <a:rPr lang="en-US" sz="2800" dirty="0">
                <a:solidFill>
                  <a:srgbClr val="FFFFFF"/>
                </a:solidFill>
                <a:latin typeface="Montserrat"/>
              </a:rPr>
              <a:t> </a:t>
            </a:r>
            <a:r>
              <a:rPr lang="en-US" sz="2800" dirty="0" err="1">
                <a:solidFill>
                  <a:srgbClr val="FFFFFF"/>
                </a:solidFill>
                <a:latin typeface="Montserrat"/>
              </a:rPr>
              <a:t>huỳnh</a:t>
            </a:r>
            <a:r>
              <a:rPr lang="en-US" sz="2800" dirty="0">
                <a:solidFill>
                  <a:srgbClr val="FFFFFF"/>
                </a:solidFill>
                <a:latin typeface="Montserrat"/>
              </a:rPr>
              <a:t> </a:t>
            </a:r>
          </a:p>
          <a:p>
            <a:pPr marL="604523" lvl="1" indent="-302261" algn="just">
              <a:lnSpc>
                <a:spcPts val="3920"/>
              </a:lnSpc>
              <a:buFont typeface="Arial"/>
              <a:buChar char="•"/>
            </a:pPr>
            <a:r>
              <a:rPr lang="en-US" sz="2800" dirty="0">
                <a:solidFill>
                  <a:srgbClr val="FFFFFF"/>
                </a:solidFill>
                <a:latin typeface="Montserrat"/>
              </a:rPr>
              <a:t>O3: </a:t>
            </a:r>
            <a:r>
              <a:rPr lang="en-US" sz="2800" dirty="0" err="1">
                <a:solidFill>
                  <a:srgbClr val="FFFFFF"/>
                </a:solidFill>
                <a:latin typeface="Montserrat"/>
              </a:rPr>
              <a:t>Nồng</a:t>
            </a:r>
            <a:r>
              <a:rPr lang="en-US" sz="2800" dirty="0">
                <a:solidFill>
                  <a:srgbClr val="FFFFFF"/>
                </a:solidFill>
                <a:latin typeface="Montserrat"/>
              </a:rPr>
              <a:t> </a:t>
            </a:r>
            <a:r>
              <a:rPr lang="en-US" sz="2800" dirty="0" err="1">
                <a:solidFill>
                  <a:srgbClr val="FFFFFF"/>
                </a:solidFill>
                <a:latin typeface="Montserrat"/>
              </a:rPr>
              <a:t>độ</a:t>
            </a:r>
            <a:r>
              <a:rPr lang="en-US" sz="2800" dirty="0">
                <a:solidFill>
                  <a:srgbClr val="FFFFFF"/>
                </a:solidFill>
                <a:latin typeface="Montserrat"/>
              </a:rPr>
              <a:t> </a:t>
            </a:r>
            <a:r>
              <a:rPr lang="en-US" sz="2800" dirty="0" err="1">
                <a:solidFill>
                  <a:srgbClr val="FFFFFF"/>
                </a:solidFill>
                <a:latin typeface="Montserrat"/>
              </a:rPr>
              <a:t>khí</a:t>
            </a:r>
            <a:r>
              <a:rPr lang="en-US" sz="2800" dirty="0">
                <a:solidFill>
                  <a:srgbClr val="FFFFFF"/>
                </a:solidFill>
                <a:latin typeface="Montserrat"/>
              </a:rPr>
              <a:t> ozone </a:t>
            </a:r>
          </a:p>
          <a:p>
            <a:pPr marL="604523" lvl="1" indent="-302261" algn="just">
              <a:lnSpc>
                <a:spcPts val="3920"/>
              </a:lnSpc>
              <a:buFont typeface="Arial"/>
              <a:buChar char="•"/>
            </a:pPr>
            <a:r>
              <a:rPr lang="en-US" sz="2800" dirty="0">
                <a:solidFill>
                  <a:srgbClr val="FFFFFF"/>
                </a:solidFill>
                <a:latin typeface="Montserrat"/>
              </a:rPr>
              <a:t>AQI: </a:t>
            </a:r>
            <a:r>
              <a:rPr lang="en-US" sz="2800" dirty="0" err="1">
                <a:solidFill>
                  <a:srgbClr val="FFFFFF"/>
                </a:solidFill>
                <a:latin typeface="Montserrat"/>
              </a:rPr>
              <a:t>Chỉ</a:t>
            </a:r>
            <a:r>
              <a:rPr lang="en-US" sz="2800" dirty="0">
                <a:solidFill>
                  <a:srgbClr val="FFFFFF"/>
                </a:solidFill>
                <a:latin typeface="Montserrat"/>
              </a:rPr>
              <a:t> </a:t>
            </a:r>
            <a:r>
              <a:rPr lang="en-US" sz="2800" dirty="0" err="1">
                <a:solidFill>
                  <a:srgbClr val="FFFFFF"/>
                </a:solidFill>
                <a:latin typeface="Montserrat"/>
              </a:rPr>
              <a:t>số</a:t>
            </a:r>
            <a:r>
              <a:rPr lang="en-US" sz="2800" dirty="0">
                <a:solidFill>
                  <a:srgbClr val="FFFFFF"/>
                </a:solidFill>
                <a:latin typeface="Montserrat"/>
              </a:rPr>
              <a:t> </a:t>
            </a:r>
            <a:r>
              <a:rPr lang="en-US" sz="2800" dirty="0" err="1">
                <a:solidFill>
                  <a:srgbClr val="FFFFFF"/>
                </a:solidFill>
                <a:latin typeface="Montserrat"/>
              </a:rPr>
              <a:t>chất</a:t>
            </a:r>
            <a:r>
              <a:rPr lang="en-US" sz="2800" dirty="0">
                <a:solidFill>
                  <a:srgbClr val="FFFFFF"/>
                </a:solidFill>
                <a:latin typeface="Montserrat"/>
              </a:rPr>
              <a:t> </a:t>
            </a:r>
            <a:r>
              <a:rPr lang="en-US" sz="2800" dirty="0" err="1">
                <a:solidFill>
                  <a:srgbClr val="FFFFFF"/>
                </a:solidFill>
                <a:latin typeface="Montserrat"/>
              </a:rPr>
              <a:t>lượng</a:t>
            </a:r>
            <a:r>
              <a:rPr lang="en-US" sz="2800" dirty="0">
                <a:solidFill>
                  <a:srgbClr val="FFFFFF"/>
                </a:solidFill>
                <a:latin typeface="Montserrat"/>
              </a:rPr>
              <a:t> </a:t>
            </a:r>
            <a:r>
              <a:rPr lang="en-US" sz="2800" dirty="0" err="1">
                <a:solidFill>
                  <a:srgbClr val="FFFFFF"/>
                </a:solidFill>
                <a:latin typeface="Montserrat"/>
              </a:rPr>
              <a:t>không</a:t>
            </a:r>
            <a:r>
              <a:rPr lang="en-US" sz="2800" dirty="0">
                <a:solidFill>
                  <a:srgbClr val="FFFFFF"/>
                </a:solidFill>
                <a:latin typeface="Montserrat"/>
              </a:rPr>
              <a:t> </a:t>
            </a:r>
            <a:r>
              <a:rPr lang="en-US" sz="2800" dirty="0" err="1">
                <a:solidFill>
                  <a:srgbClr val="FFFFFF"/>
                </a:solidFill>
                <a:latin typeface="Montserrat"/>
              </a:rPr>
              <a:t>khí</a:t>
            </a:r>
            <a:r>
              <a:rPr lang="en-US" sz="2800" dirty="0">
                <a:solidFill>
                  <a:srgbClr val="FFFFFF"/>
                </a:solidFill>
                <a:latin typeface="Montserrat"/>
              </a:rPr>
              <a:t> </a:t>
            </a:r>
          </a:p>
        </p:txBody>
      </p:sp>
    </p:spTree>
    <p:extLst>
      <p:ext uri="{BB962C8B-B14F-4D97-AF65-F5344CB8AC3E}">
        <p14:creationId xmlns:p14="http://schemas.microsoft.com/office/powerpoint/2010/main" val="27074674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00850" y="-67284"/>
            <a:ext cx="12287150" cy="10287000"/>
          </a:xfrm>
          <a:prstGeom prst="rect">
            <a:avLst/>
          </a:prstGeom>
          <a:solidFill>
            <a:srgbClr val="598BCD"/>
          </a:solidFill>
        </p:spPr>
        <p:txBody>
          <a:bodyPr/>
          <a:lstStyle/>
          <a:p>
            <a:endParaRPr lang="en-US"/>
          </a:p>
        </p:txBody>
      </p:sp>
      <p:sp>
        <p:nvSpPr>
          <p:cNvPr id="3" name="AutoShape 3"/>
          <p:cNvSpPr/>
          <p:nvPr/>
        </p:nvSpPr>
        <p:spPr>
          <a:xfrm>
            <a:off x="0" y="7876935"/>
            <a:ext cx="1711153" cy="2410065"/>
          </a:xfrm>
          <a:prstGeom prst="rect">
            <a:avLst/>
          </a:prstGeom>
          <a:solidFill>
            <a:srgbClr val="598BCD"/>
          </a:solidFill>
        </p:spPr>
        <p:txBody>
          <a:bodyPr/>
          <a:lstStyle/>
          <a:p>
            <a:endParaRPr lang="en-US"/>
          </a:p>
        </p:txBody>
      </p:sp>
      <p:sp>
        <p:nvSpPr>
          <p:cNvPr id="4" name="Freeform 4"/>
          <p:cNvSpPr/>
          <p:nvPr/>
        </p:nvSpPr>
        <p:spPr>
          <a:xfrm>
            <a:off x="0" y="4121176"/>
            <a:ext cx="6436759" cy="4674696"/>
          </a:xfrm>
          <a:custGeom>
            <a:avLst/>
            <a:gdLst/>
            <a:ahLst/>
            <a:cxnLst/>
            <a:rect l="l" t="t" r="r" b="b"/>
            <a:pathLst>
              <a:path w="6436759" h="4674696">
                <a:moveTo>
                  <a:pt x="0" y="0"/>
                </a:moveTo>
                <a:lnTo>
                  <a:pt x="6436759" y="0"/>
                </a:lnTo>
                <a:lnTo>
                  <a:pt x="6436759" y="4674697"/>
                </a:lnTo>
                <a:lnTo>
                  <a:pt x="0" y="4674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16" name="Picture 15" descr="A screenshot of a computer&#10;&#10;Description automatically generated">
            <a:extLst>
              <a:ext uri="{FF2B5EF4-FFF2-40B4-BE49-F238E27FC236}">
                <a16:creationId xmlns:a16="http://schemas.microsoft.com/office/drawing/2014/main" id="{C33D1D48-C26B-A47C-372B-70102E680DF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427180" y="183500"/>
            <a:ext cx="9870399" cy="9920000"/>
          </a:xfrm>
          <a:prstGeom prst="rect">
            <a:avLst/>
          </a:prstGeom>
        </p:spPr>
      </p:pic>
    </p:spTree>
    <p:extLst>
      <p:ext uri="{BB962C8B-B14F-4D97-AF65-F5344CB8AC3E}">
        <p14:creationId xmlns:p14="http://schemas.microsoft.com/office/powerpoint/2010/main" val="24630132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6000850" y="-67284"/>
            <a:ext cx="12287150" cy="10287000"/>
          </a:xfrm>
          <a:prstGeom prst="rect">
            <a:avLst/>
          </a:prstGeom>
          <a:solidFill>
            <a:srgbClr val="598BCD"/>
          </a:solidFill>
        </p:spPr>
        <p:txBody>
          <a:bodyPr/>
          <a:lstStyle/>
          <a:p>
            <a:endParaRPr lang="en-US"/>
          </a:p>
        </p:txBody>
      </p:sp>
      <p:sp>
        <p:nvSpPr>
          <p:cNvPr id="3" name="AutoShape 3"/>
          <p:cNvSpPr/>
          <p:nvPr/>
        </p:nvSpPr>
        <p:spPr>
          <a:xfrm>
            <a:off x="0" y="7876935"/>
            <a:ext cx="1711153" cy="2410065"/>
          </a:xfrm>
          <a:prstGeom prst="rect">
            <a:avLst/>
          </a:prstGeom>
          <a:solidFill>
            <a:srgbClr val="598BCD"/>
          </a:solidFill>
        </p:spPr>
        <p:txBody>
          <a:bodyPr/>
          <a:lstStyle/>
          <a:p>
            <a:endParaRPr lang="en-US"/>
          </a:p>
        </p:txBody>
      </p:sp>
      <p:sp>
        <p:nvSpPr>
          <p:cNvPr id="4" name="Freeform 4"/>
          <p:cNvSpPr/>
          <p:nvPr/>
        </p:nvSpPr>
        <p:spPr>
          <a:xfrm>
            <a:off x="0" y="4121176"/>
            <a:ext cx="6436759" cy="4674696"/>
          </a:xfrm>
          <a:custGeom>
            <a:avLst/>
            <a:gdLst/>
            <a:ahLst/>
            <a:cxnLst/>
            <a:rect l="l" t="t" r="r" b="b"/>
            <a:pathLst>
              <a:path w="6436759" h="4674696">
                <a:moveTo>
                  <a:pt x="0" y="0"/>
                </a:moveTo>
                <a:lnTo>
                  <a:pt x="6436759" y="0"/>
                </a:lnTo>
                <a:lnTo>
                  <a:pt x="6436759" y="4674697"/>
                </a:lnTo>
                <a:lnTo>
                  <a:pt x="0" y="46746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5" name="Freeform 5"/>
          <p:cNvSpPr/>
          <p:nvPr/>
        </p:nvSpPr>
        <p:spPr>
          <a:xfrm>
            <a:off x="-176432" y="1028700"/>
            <a:ext cx="1205132" cy="1403356"/>
          </a:xfrm>
          <a:custGeom>
            <a:avLst/>
            <a:gdLst/>
            <a:ahLst/>
            <a:cxnLst/>
            <a:rect l="l" t="t" r="r" b="b"/>
            <a:pathLst>
              <a:path w="1205132" h="1403356">
                <a:moveTo>
                  <a:pt x="0" y="0"/>
                </a:moveTo>
                <a:lnTo>
                  <a:pt x="1205132" y="0"/>
                </a:lnTo>
                <a:lnTo>
                  <a:pt x="1205132" y="1403356"/>
                </a:lnTo>
                <a:lnTo>
                  <a:pt x="0" y="140335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TextBox 6"/>
          <p:cNvSpPr txBox="1"/>
          <p:nvPr/>
        </p:nvSpPr>
        <p:spPr>
          <a:xfrm>
            <a:off x="6436759" y="315305"/>
            <a:ext cx="6920537" cy="705321"/>
          </a:xfrm>
          <a:prstGeom prst="rect">
            <a:avLst/>
          </a:prstGeom>
        </p:spPr>
        <p:txBody>
          <a:bodyPr lIns="0" tIns="0" rIns="0" bIns="0" rtlCol="0" anchor="t">
            <a:spAutoFit/>
          </a:bodyPr>
          <a:lstStyle/>
          <a:p>
            <a:pPr>
              <a:lnSpc>
                <a:spcPts val="5475"/>
              </a:lnSpc>
            </a:pPr>
            <a:r>
              <a:rPr lang="en-US" sz="5264" dirty="0">
                <a:solidFill>
                  <a:srgbClr val="FFFFFF"/>
                </a:solidFill>
                <a:latin typeface="Montserrat Classic Bold"/>
              </a:rPr>
              <a:t>1.1.</a:t>
            </a:r>
            <a:r>
              <a:rPr lang="vi-VN" sz="5264" dirty="0">
                <a:solidFill>
                  <a:srgbClr val="FFFFFF"/>
                </a:solidFill>
                <a:latin typeface="Montserrat Classic Bold"/>
              </a:rPr>
              <a:t> </a:t>
            </a:r>
            <a:r>
              <a:rPr lang="en-US" sz="5264" dirty="0" err="1">
                <a:solidFill>
                  <a:srgbClr val="FFFFFF"/>
                </a:solidFill>
                <a:latin typeface="Montserrat Classic Bold"/>
              </a:rPr>
              <a:t>Tập</a:t>
            </a:r>
            <a:r>
              <a:rPr lang="en-US" sz="5264" dirty="0">
                <a:solidFill>
                  <a:srgbClr val="FFFFFF"/>
                </a:solidFill>
                <a:latin typeface="Montserrat Classic Bold"/>
              </a:rPr>
              <a:t> </a:t>
            </a:r>
            <a:r>
              <a:rPr lang="en-US" sz="5264" dirty="0" err="1">
                <a:solidFill>
                  <a:srgbClr val="FFFFFF"/>
                </a:solidFill>
                <a:latin typeface="Montserrat Classic Bold"/>
              </a:rPr>
              <a:t>dữ</a:t>
            </a:r>
            <a:r>
              <a:rPr lang="en-US" sz="5264" dirty="0">
                <a:solidFill>
                  <a:srgbClr val="FFFFFF"/>
                </a:solidFill>
                <a:latin typeface="Montserrat Classic Bold"/>
              </a:rPr>
              <a:t> </a:t>
            </a:r>
            <a:r>
              <a:rPr lang="en-US" sz="5264" dirty="0" err="1">
                <a:solidFill>
                  <a:srgbClr val="FFFFFF"/>
                </a:solidFill>
                <a:latin typeface="Montserrat Classic Bold"/>
              </a:rPr>
              <a:t>liệu</a:t>
            </a:r>
            <a:endParaRPr lang="en-US" sz="5264" dirty="0">
              <a:solidFill>
                <a:srgbClr val="FFFFFF"/>
              </a:solidFill>
              <a:latin typeface="Montserrat Classic Bold"/>
            </a:endParaRPr>
          </a:p>
        </p:txBody>
      </p:sp>
      <p:sp>
        <p:nvSpPr>
          <p:cNvPr id="7" name="TextBox 7"/>
          <p:cNvSpPr txBox="1"/>
          <p:nvPr/>
        </p:nvSpPr>
        <p:spPr>
          <a:xfrm>
            <a:off x="6614671" y="1941201"/>
            <a:ext cx="5529754" cy="580390"/>
          </a:xfrm>
          <a:prstGeom prst="rect">
            <a:avLst/>
          </a:prstGeom>
        </p:spPr>
        <p:txBody>
          <a:bodyPr lIns="0" tIns="0" rIns="0" bIns="0" rtlCol="0" anchor="t">
            <a:spAutoFit/>
          </a:bodyPr>
          <a:lstStyle/>
          <a:p>
            <a:pPr algn="just">
              <a:lnSpc>
                <a:spcPts val="4759"/>
              </a:lnSpc>
            </a:pPr>
            <a:r>
              <a:rPr lang="en-US" sz="3399">
                <a:solidFill>
                  <a:srgbClr val="FFFFFF"/>
                </a:solidFill>
                <a:latin typeface="Montserrat Bold"/>
              </a:rPr>
              <a:t>1.1.2.Chi tiết</a:t>
            </a:r>
          </a:p>
        </p:txBody>
      </p:sp>
      <p:sp>
        <p:nvSpPr>
          <p:cNvPr id="8" name="TextBox 8"/>
          <p:cNvSpPr txBox="1"/>
          <p:nvPr/>
        </p:nvSpPr>
        <p:spPr>
          <a:xfrm>
            <a:off x="7573886" y="2925323"/>
            <a:ext cx="8424101"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Kích thước của tập dữ liệu gồm 48193 mẫu.</a:t>
            </a:r>
          </a:p>
        </p:txBody>
      </p:sp>
      <p:sp>
        <p:nvSpPr>
          <p:cNvPr id="9" name="TextBox 9"/>
          <p:cNvSpPr txBox="1"/>
          <p:nvPr/>
        </p:nvSpPr>
        <p:spPr>
          <a:xfrm>
            <a:off x="7573886" y="3632713"/>
            <a:ext cx="7098978" cy="4718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Tập dữ liệu cung cấp các đặc trưng sau</a:t>
            </a:r>
          </a:p>
        </p:txBody>
      </p:sp>
      <p:sp>
        <p:nvSpPr>
          <p:cNvPr id="10" name="TextBox 10"/>
          <p:cNvSpPr txBox="1"/>
          <p:nvPr/>
        </p:nvSpPr>
        <p:spPr>
          <a:xfrm>
            <a:off x="7573886" y="4342643"/>
            <a:ext cx="10376913" cy="967105"/>
          </a:xfrm>
          <a:prstGeom prst="rect">
            <a:avLst/>
          </a:prstGeom>
        </p:spPr>
        <p:txBody>
          <a:bodyPr lIns="0" tIns="0" rIns="0" bIns="0" rtlCol="0" anchor="t">
            <a:spAutoFit/>
          </a:bodyPr>
          <a:lstStyle/>
          <a:p>
            <a:pPr algn="just">
              <a:lnSpc>
                <a:spcPts val="3920"/>
              </a:lnSpc>
            </a:pPr>
            <a:r>
              <a:rPr lang="en-US" sz="2800">
                <a:solidFill>
                  <a:srgbClr val="FFFFFF"/>
                </a:solidFill>
                <a:latin typeface="Montserrat"/>
              </a:rPr>
              <a:t>Các hàng của tập dữ liệu có thể xem xét một số thông tin quan trọng như </a:t>
            </a:r>
          </a:p>
        </p:txBody>
      </p:sp>
      <p:sp>
        <p:nvSpPr>
          <p:cNvPr id="11" name="TextBox 11"/>
          <p:cNvSpPr txBox="1"/>
          <p:nvPr/>
        </p:nvSpPr>
        <p:spPr>
          <a:xfrm>
            <a:off x="7817988" y="5319395"/>
            <a:ext cx="9441312" cy="2453005"/>
          </a:xfrm>
          <a:prstGeom prst="rect">
            <a:avLst/>
          </a:prstGeom>
        </p:spPr>
        <p:txBody>
          <a:bodyPr lIns="0" tIns="0" rIns="0" bIns="0" rtlCol="0" anchor="t">
            <a:spAutoFit/>
          </a:bodyPr>
          <a:lstStyle/>
          <a:p>
            <a:pPr marL="604523" lvl="1" indent="-302261" algn="just">
              <a:lnSpc>
                <a:spcPts val="3920"/>
              </a:lnSpc>
              <a:buFont typeface="Arial"/>
              <a:buChar char="•"/>
            </a:pPr>
            <a:r>
              <a:rPr lang="en-US" sz="2800">
                <a:solidFill>
                  <a:srgbClr val="FFFFFF"/>
                </a:solidFill>
                <a:latin typeface="Montserrat"/>
              </a:rPr>
              <a:t>Thống kê mô tả cơ bản</a:t>
            </a:r>
          </a:p>
          <a:p>
            <a:pPr marL="604523" lvl="1" indent="-302261" algn="just">
              <a:lnSpc>
                <a:spcPts val="3920"/>
              </a:lnSpc>
              <a:buFont typeface="Arial"/>
              <a:buChar char="•"/>
            </a:pPr>
            <a:r>
              <a:rPr lang="en-US" sz="2800">
                <a:solidFill>
                  <a:srgbClr val="FFFFFF"/>
                </a:solidFill>
                <a:latin typeface="Montserrat"/>
              </a:rPr>
              <a:t>Phân phối dữ liệu</a:t>
            </a:r>
          </a:p>
          <a:p>
            <a:pPr marL="604523" lvl="1" indent="-302261" algn="just">
              <a:lnSpc>
                <a:spcPts val="3920"/>
              </a:lnSpc>
              <a:buFont typeface="Arial"/>
              <a:buChar char="•"/>
            </a:pPr>
            <a:r>
              <a:rPr lang="en-US" sz="2800">
                <a:solidFill>
                  <a:srgbClr val="FFFFFF"/>
                </a:solidFill>
                <a:latin typeface="Montserrat"/>
              </a:rPr>
              <a:t>Tìm kiếm các giá trị bất thường (outliers)</a:t>
            </a:r>
          </a:p>
          <a:p>
            <a:pPr marL="604523" lvl="1" indent="-302261" algn="just">
              <a:lnSpc>
                <a:spcPts val="3920"/>
              </a:lnSpc>
              <a:buFont typeface="Arial"/>
              <a:buChar char="•"/>
            </a:pPr>
            <a:r>
              <a:rPr lang="en-US" sz="2800">
                <a:solidFill>
                  <a:srgbClr val="FFFFFF"/>
                </a:solidFill>
                <a:latin typeface="Montserrat"/>
              </a:rPr>
              <a:t>Phân tích mối tương quan</a:t>
            </a:r>
          </a:p>
          <a:p>
            <a:pPr marL="604523" lvl="1" indent="-302261" algn="just">
              <a:lnSpc>
                <a:spcPts val="3920"/>
              </a:lnSpc>
              <a:buFont typeface="Arial"/>
              <a:buChar char="•"/>
            </a:pPr>
            <a:r>
              <a:rPr lang="en-US" sz="2800">
                <a:solidFill>
                  <a:srgbClr val="FFFFFF"/>
                </a:solidFill>
                <a:latin typeface="Montserrat"/>
              </a:rPr>
              <a:t>Phân tích xu hướng thời gian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TotalTime>
  <Words>2143</Words>
  <Application>Microsoft Office PowerPoint</Application>
  <PresentationFormat>Custom</PresentationFormat>
  <Paragraphs>201</Paragraphs>
  <Slides>42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42</vt:i4>
      </vt:variant>
    </vt:vector>
  </HeadingPairs>
  <TitlesOfParts>
    <vt:vector size="49" baseType="lpstr">
      <vt:lpstr>Montserrat Bold</vt:lpstr>
      <vt:lpstr>Montserrat</vt:lpstr>
      <vt:lpstr>Montserrat Ultra-Bold</vt:lpstr>
      <vt:lpstr>Calibri</vt:lpstr>
      <vt:lpstr>Arial</vt:lpstr>
      <vt:lpstr>Montserrat Classic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Lưu trữ và phân tích dữ liệu</dc:title>
  <cp:lastModifiedBy>HOANG THANH LONG D20VT01</cp:lastModifiedBy>
  <cp:revision>5</cp:revision>
  <dcterms:created xsi:type="dcterms:W3CDTF">2006-08-16T00:00:00Z</dcterms:created>
  <dcterms:modified xsi:type="dcterms:W3CDTF">2024-04-11T03:23:48Z</dcterms:modified>
  <dc:identifier>DAGCBs9Pc80</dc:identifier>
</cp:coreProperties>
</file>